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handoutMasterIdLst>
    <p:handoutMasterId r:id="rId55"/>
  </p:handoutMasterIdLst>
  <p:sldIdLst>
    <p:sldId id="256" r:id="rId2"/>
    <p:sldId id="269" r:id="rId3"/>
    <p:sldId id="326" r:id="rId4"/>
    <p:sldId id="327" r:id="rId5"/>
    <p:sldId id="346" r:id="rId6"/>
    <p:sldId id="345" r:id="rId7"/>
    <p:sldId id="354" r:id="rId8"/>
    <p:sldId id="322" r:id="rId9"/>
    <p:sldId id="368" r:id="rId10"/>
    <p:sldId id="369" r:id="rId11"/>
    <p:sldId id="324" r:id="rId12"/>
    <p:sldId id="323" r:id="rId13"/>
    <p:sldId id="349" r:id="rId14"/>
    <p:sldId id="356" r:id="rId15"/>
    <p:sldId id="381" r:id="rId16"/>
    <p:sldId id="340" r:id="rId17"/>
    <p:sldId id="376" r:id="rId18"/>
    <p:sldId id="343" r:id="rId19"/>
    <p:sldId id="377" r:id="rId20"/>
    <p:sldId id="374" r:id="rId21"/>
    <p:sldId id="378" r:id="rId22"/>
    <p:sldId id="329" r:id="rId23"/>
    <p:sldId id="347" r:id="rId24"/>
    <p:sldId id="351" r:id="rId25"/>
    <p:sldId id="352" r:id="rId26"/>
    <p:sldId id="348" r:id="rId27"/>
    <p:sldId id="330" r:id="rId28"/>
    <p:sldId id="370" r:id="rId29"/>
    <p:sldId id="331" r:id="rId30"/>
    <p:sldId id="339" r:id="rId31"/>
    <p:sldId id="332" r:id="rId32"/>
    <p:sldId id="333" r:id="rId33"/>
    <p:sldId id="371" r:id="rId34"/>
    <p:sldId id="372" r:id="rId35"/>
    <p:sldId id="335" r:id="rId36"/>
    <p:sldId id="336" r:id="rId37"/>
    <p:sldId id="382" r:id="rId38"/>
    <p:sldId id="361" r:id="rId39"/>
    <p:sldId id="337" r:id="rId40"/>
    <p:sldId id="318" r:id="rId41"/>
    <p:sldId id="364" r:id="rId42"/>
    <p:sldId id="303" r:id="rId43"/>
    <p:sldId id="365" r:id="rId44"/>
    <p:sldId id="366" r:id="rId45"/>
    <p:sldId id="311" r:id="rId46"/>
    <p:sldId id="320" r:id="rId47"/>
    <p:sldId id="292" r:id="rId48"/>
    <p:sldId id="375" r:id="rId49"/>
    <p:sldId id="353" r:id="rId50"/>
    <p:sldId id="357" r:id="rId51"/>
    <p:sldId id="380" r:id="rId52"/>
    <p:sldId id="367" r:id="rId5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85808"/>
    <a:srgbClr val="95CEE7"/>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870" autoAdjust="0"/>
    <p:restoredTop sz="86456" autoAdjust="0"/>
  </p:normalViewPr>
  <p:slideViewPr>
    <p:cSldViewPr>
      <p:cViewPr varScale="1">
        <p:scale>
          <a:sx n="81" d="100"/>
          <a:sy n="81" d="100"/>
        </p:scale>
        <p:origin x="-810" y="-84"/>
      </p:cViewPr>
      <p:guideLst>
        <p:guide orient="horz" pos="1620"/>
        <p:guide pos="2880"/>
      </p:guideLst>
    </p:cSldViewPr>
  </p:slideViewPr>
  <p:notesTextViewPr>
    <p:cViewPr>
      <p:scale>
        <a:sx n="80" d="100"/>
        <a:sy n="8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2B8319A-2BF3-413D-8446-CC8C1C287DC8}" type="datetimeFigureOut">
              <a:rPr lang="zh-CN" altLang="en-US" smtClean="0"/>
              <a:pPr/>
              <a:t>2018/8/20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CF4ADD-F19C-4829-BC38-970CF561913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A22D7C-C9AD-45F6-B8F3-9C571B66FFD9}" type="datetimeFigureOut">
              <a:rPr lang="zh-CN" altLang="en-US" smtClean="0"/>
              <a:pPr/>
              <a:t>2018/8/20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508CA-8D91-4DF2-B60E-AFD8B0FA6B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信贷风险管理：利用上市公司的财务数据来预测企业经营失败的概率。</a:t>
            </a:r>
            <a:endParaRPr lang="en-US" altLang="zh-CN"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latin typeface="+mn-lt"/>
                <a:ea typeface="+mn-ea"/>
                <a:cs typeface="+mn-cs"/>
              </a:rPr>
              <a:t>Logistic</a:t>
            </a:r>
            <a:r>
              <a:rPr lang="zh-CN" altLang="en-US" sz="1200" kern="1200" baseline="0" dirty="0" smtClean="0">
                <a:solidFill>
                  <a:schemeClr val="tx1"/>
                </a:solidFill>
                <a:latin typeface="+mn-lt"/>
                <a:ea typeface="+mn-ea"/>
                <a:cs typeface="+mn-cs"/>
              </a:rPr>
              <a:t>回归对于股票资产的趋势进行预测，根据一系列宏观及估值类的指标预测月度股票走势，将其走势分为“上涨”、“下跌”两类</a:t>
            </a:r>
            <a:endParaRPr lang="en-US" altLang="zh-CN" sz="1200"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en-US" altLang="zh-CN" sz="1200"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en-US" altLang="zh-CN" sz="1200" kern="1200" baseline="0" dirty="0" smtClean="0">
              <a:solidFill>
                <a:schemeClr val="tx1"/>
              </a:solidFill>
              <a:latin typeface="+mn-lt"/>
              <a:ea typeface="+mn-ea"/>
              <a:cs typeface="+mn-cs"/>
            </a:endParaRPr>
          </a:p>
          <a:p>
            <a:endParaRPr lang="en-US" altLang="zh-CN" sz="1200" b="0" i="0" kern="1200" baseline="0" dirty="0" smtClean="0">
              <a:solidFill>
                <a:schemeClr val="tx1"/>
              </a:solidFill>
              <a:latin typeface="+mn-lt"/>
              <a:ea typeface="+mn-ea"/>
              <a:cs typeface="+mn-cs"/>
            </a:endParaRPr>
          </a:p>
          <a:p>
            <a:endParaRPr lang="zh-CN" altLang="en-US"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30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2867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24BC21A-89E1-4E9C-8A88-C6B1ECB27586}" type="slidenum">
              <a:rPr lang="zh-CN" altLang="en-US" smtClean="0"/>
              <a:pPr fontAlgn="base">
                <a:spcBef>
                  <a:spcPct val="0"/>
                </a:spcBef>
                <a:spcAft>
                  <a:spcPct val="0"/>
                </a:spcAft>
                <a:defRPr/>
              </a:pPr>
              <a:t>3</a:t>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lnSpcReduction="10000"/>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将</a:t>
            </a:r>
            <a:r>
              <a:rPr lang="zh-CN" altLang="en-US" sz="1200" b="0" i="0" kern="1200" dirty="0" smtClean="0">
                <a:solidFill>
                  <a:schemeClr val="tx1"/>
                </a:solidFill>
                <a:latin typeface="+mn-lt"/>
                <a:ea typeface="+mn-ea"/>
                <a:cs typeface="+mn-cs"/>
              </a:rPr>
              <a:t>图像处理中的概念和神经网络技术相结合，</a:t>
            </a:r>
            <a:r>
              <a:rPr lang="zh-CN" altLang="en-US" sz="1200" kern="1200" baseline="0" dirty="0" smtClean="0">
                <a:solidFill>
                  <a:schemeClr val="tx1"/>
                </a:solidFill>
                <a:latin typeface="+mn-lt"/>
                <a:ea typeface="+mn-ea"/>
                <a:cs typeface="+mn-cs"/>
              </a:rPr>
              <a:t>通过卷积和池化的方式连接每层的输入和输出，达到降低数据维数，捕捉主要信息的目的。</a:t>
            </a:r>
            <a:r>
              <a:rPr lang="en-US" altLang="zh-CN" sz="1200" b="0" i="0" kern="1200" dirty="0" smtClean="0">
                <a:solidFill>
                  <a:schemeClr val="tx1"/>
                </a:solidFill>
                <a:latin typeface="+mn-lt"/>
                <a:ea typeface="+mn-ea"/>
                <a:cs typeface="+mn-cs"/>
              </a:rPr>
              <a:t>CNN</a:t>
            </a:r>
            <a:r>
              <a:rPr lang="zh-CN" altLang="en-US" sz="1200" b="0" i="0" kern="1200" dirty="0" smtClean="0">
                <a:solidFill>
                  <a:schemeClr val="tx1"/>
                </a:solidFill>
                <a:latin typeface="+mn-lt"/>
                <a:ea typeface="+mn-ea"/>
                <a:cs typeface="+mn-cs"/>
              </a:rPr>
              <a:t>来说，并不是所有上下层神经元都能直接相连，而是</a:t>
            </a:r>
            <a:r>
              <a:rPr lang="zh-CN" altLang="en-US" sz="1200" b="1" i="0" kern="1200" dirty="0" smtClean="0">
                <a:solidFill>
                  <a:schemeClr val="tx1"/>
                </a:solidFill>
                <a:latin typeface="+mn-lt"/>
                <a:ea typeface="+mn-ea"/>
                <a:cs typeface="+mn-cs"/>
              </a:rPr>
              <a:t>通过“卷积核”作为中介</a:t>
            </a:r>
            <a:endParaRPr lang="en-US" altLang="zh-CN" sz="1200"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fontScale="92500" lnSpcReduction="10000"/>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en-US" altLang="zh-CN" dirty="0" smtClean="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lnSpcReduction="10000"/>
          </a:bodyPr>
          <a:lstStyle/>
          <a:p>
            <a:endParaRPr lang="zh-CN" altLang="zh-CN"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fontScale="92500" lnSpcReduction="20000"/>
          </a:bodyPr>
          <a:lstStyle/>
          <a:p>
            <a:endParaRPr lang="zh-CN" altLang="en-US"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52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6508CA-8D91-4DF2-B60E-AFD8B0FA6B19}" type="slidenum">
              <a:rPr lang="zh-CN" altLang="en-US" smtClean="0"/>
              <a:pPr/>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52316"/>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09596AB0-AF8E-4B5C-A109-CC4A2D6338A6}" type="datetimeFigureOut">
              <a:rPr lang="zh-CN" altLang="en-US" smtClean="0"/>
              <a:pPr/>
              <a:t>2018/8/20</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64E61AC8-6B47-410C-BEAF-8406C426C55A}" type="slidenum">
              <a:rPr lang="zh-CN" altLang="en-US" smtClean="0"/>
              <a:pPr/>
              <a:t>‹#›</a:t>
            </a:fld>
            <a:endParaRPr lang="zh-CN" altLang="en-US"/>
          </a:p>
        </p:txBody>
      </p:sp>
      <p:sp>
        <p:nvSpPr>
          <p:cNvPr id="7" name="矩形 6"/>
          <p:cNvSpPr/>
          <p:nvPr/>
        </p:nvSpPr>
        <p:spPr>
          <a:xfrm>
            <a:off x="62932" y="1086978"/>
            <a:ext cx="9021537" cy="11455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2" y="1047540"/>
            <a:ext cx="9021537" cy="90435"/>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2" y="2232487"/>
            <a:ext cx="9021537" cy="8289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129448"/>
            <a:ext cx="8229600" cy="1102519"/>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09596AB0-AF8E-4B5C-A109-CC4A2D6338A6}" type="datetimeFigureOut">
              <a:rPr lang="zh-CN" altLang="en-US" smtClean="0"/>
              <a:pPr/>
              <a:t>2018/8/20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E61AC8-6B47-410C-BEAF-8406C426C55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1"/>
            <a:ext cx="2011680" cy="4388644"/>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05980"/>
            <a:ext cx="5562600" cy="4388644"/>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09596AB0-AF8E-4B5C-A109-CC4A2D6338A6}" type="datetimeFigureOut">
              <a:rPr lang="zh-CN" altLang="en-US" smtClean="0"/>
              <a:pPr/>
              <a:t>2018/8/20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E61AC8-6B47-410C-BEAF-8406C426C55A}"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09596AB0-AF8E-4B5C-A109-CC4A2D6338A6}" type="datetimeFigureOut">
              <a:rPr lang="zh-CN" altLang="en-US" smtClean="0"/>
              <a:pPr/>
              <a:t>2018/8/20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E61AC8-6B47-410C-BEAF-8406C426C55A}" type="slidenum">
              <a:rPr lang="zh-CN" altLang="en-US" smtClean="0"/>
              <a:pPr/>
              <a:t>‹#›</a:t>
            </a:fld>
            <a:endParaRPr lang="zh-CN" altLang="en-US"/>
          </a:p>
        </p:txBody>
      </p:sp>
      <p:sp>
        <p:nvSpPr>
          <p:cNvPr id="8" name="内容占位符 7"/>
          <p:cNvSpPr>
            <a:spLocks noGrp="1"/>
          </p:cNvSpPr>
          <p:nvPr>
            <p:ph sz="quarter" idx="1"/>
          </p:nvPr>
        </p:nvSpPr>
        <p:spPr>
          <a:xfrm>
            <a:off x="914400" y="1085850"/>
            <a:ext cx="7772400" cy="3429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52316"/>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714376"/>
            <a:ext cx="7772400" cy="1021556"/>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910953"/>
            <a:ext cx="7772400" cy="1003697"/>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09596AB0-AF8E-4B5C-A109-CC4A2D6338A6}" type="datetimeFigureOut">
              <a:rPr lang="zh-CN" altLang="en-US" smtClean="0"/>
              <a:pPr/>
              <a:t>2018/8/20</a:t>
            </a:fld>
            <a:endParaRPr lang="zh-CN" altLang="en-US"/>
          </a:p>
        </p:txBody>
      </p:sp>
      <p:sp>
        <p:nvSpPr>
          <p:cNvPr id="5" name="页脚占位符 4"/>
          <p:cNvSpPr>
            <a:spLocks noGrp="1"/>
          </p:cNvSpPr>
          <p:nvPr>
            <p:ph type="ftr" sz="quarter" idx="11"/>
          </p:nvPr>
        </p:nvSpPr>
        <p:spPr>
          <a:xfrm>
            <a:off x="800100" y="4629150"/>
            <a:ext cx="4000500" cy="342900"/>
          </a:xfrm>
        </p:spPr>
        <p:txBody>
          <a:bodyPr/>
          <a:lstStyle/>
          <a:p>
            <a:endParaRPr lang="zh-CN" altLang="en-US"/>
          </a:p>
        </p:txBody>
      </p:sp>
      <p:sp>
        <p:nvSpPr>
          <p:cNvPr id="7" name="矩形 6"/>
          <p:cNvSpPr/>
          <p:nvPr/>
        </p:nvSpPr>
        <p:spPr>
          <a:xfrm flipV="1">
            <a:off x="69413" y="1782623"/>
            <a:ext cx="9013515"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1756107"/>
            <a:ext cx="9013781"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1851660"/>
            <a:ext cx="9014621" cy="342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4656582"/>
            <a:ext cx="457200" cy="342900"/>
          </a:xfrm>
        </p:spPr>
        <p:txBody>
          <a:bodyPr/>
          <a:lstStyle/>
          <a:p>
            <a:fld id="{64E61AC8-6B47-410C-BEAF-8406C426C55A}"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09596AB0-AF8E-4B5C-A109-CC4A2D6338A6}" type="datetimeFigureOut">
              <a:rPr lang="zh-CN" altLang="en-US" smtClean="0"/>
              <a:pPr/>
              <a:t>2018/8/20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E61AC8-6B47-410C-BEAF-8406C426C55A}" type="slidenum">
              <a:rPr lang="zh-CN" altLang="en-US" smtClean="0"/>
              <a:pPr/>
              <a:t>‹#›</a:t>
            </a:fld>
            <a:endParaRPr lang="zh-CN" altLang="en-US"/>
          </a:p>
        </p:txBody>
      </p:sp>
      <p:sp>
        <p:nvSpPr>
          <p:cNvPr id="9" name="内容占位符 8"/>
          <p:cNvSpPr>
            <a:spLocks noGrp="1"/>
          </p:cNvSpPr>
          <p:nvPr>
            <p:ph sz="quarter" idx="1"/>
          </p:nvPr>
        </p:nvSpPr>
        <p:spPr>
          <a:xfrm>
            <a:off x="914400" y="1085850"/>
            <a:ext cx="3749040" cy="3429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085850"/>
            <a:ext cx="3749040" cy="3429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04788"/>
            <a:ext cx="7772400" cy="85725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09596AB0-AF8E-4B5C-A109-CC4A2D6338A6}" type="datetimeFigureOut">
              <a:rPr lang="zh-CN" altLang="en-US" smtClean="0"/>
              <a:pPr/>
              <a:t>2018/8/20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E61AC8-6B47-410C-BEAF-8406C426C55A}" type="slidenum">
              <a:rPr lang="zh-CN" altLang="en-US" smtClean="0"/>
              <a:pPr/>
              <a:t>‹#›</a:t>
            </a:fld>
            <a:endParaRPr lang="zh-CN" altLang="en-US"/>
          </a:p>
        </p:txBody>
      </p:sp>
      <p:sp>
        <p:nvSpPr>
          <p:cNvPr id="11" name="内容占位符 10"/>
          <p:cNvSpPr>
            <a:spLocks noGrp="1"/>
          </p:cNvSpPr>
          <p:nvPr>
            <p:ph sz="half" idx="2"/>
          </p:nvPr>
        </p:nvSpPr>
        <p:spPr>
          <a:xfrm>
            <a:off x="914400" y="1685925"/>
            <a:ext cx="3733800" cy="291465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1685925"/>
            <a:ext cx="3733800" cy="291465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09596AB0-AF8E-4B5C-A109-CC4A2D6338A6}" type="datetimeFigureOut">
              <a:rPr lang="zh-CN" altLang="en-US" smtClean="0"/>
              <a:pPr/>
              <a:t>2018/8/20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E61AC8-6B47-410C-BEAF-8406C426C55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596AB0-AF8E-4B5C-A109-CC4A2D6338A6}" type="datetimeFigureOut">
              <a:rPr lang="zh-CN" altLang="en-US" smtClean="0"/>
              <a:pPr/>
              <a:t>2018/8/20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E61AC8-6B47-410C-BEAF-8406C426C55A}"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51435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04788"/>
            <a:ext cx="7772400" cy="85725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200150"/>
            <a:ext cx="1905000" cy="337185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09596AB0-AF8E-4B5C-A109-CC4A2D6338A6}" type="datetimeFigureOut">
              <a:rPr lang="zh-CN" altLang="en-US" smtClean="0"/>
              <a:pPr/>
              <a:t>2018/8/20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E61AC8-6B47-410C-BEAF-8406C426C55A}" type="slidenum">
              <a:rPr lang="zh-CN" altLang="en-US" smtClean="0"/>
              <a:pPr/>
              <a:t>‹#›</a:t>
            </a:fld>
            <a:endParaRPr lang="zh-CN" altLang="en-US"/>
          </a:p>
        </p:txBody>
      </p:sp>
      <p:sp>
        <p:nvSpPr>
          <p:cNvPr id="11" name="内容占位符 10"/>
          <p:cNvSpPr>
            <a:spLocks noGrp="1"/>
          </p:cNvSpPr>
          <p:nvPr>
            <p:ph sz="quarter" idx="1"/>
          </p:nvPr>
        </p:nvSpPr>
        <p:spPr>
          <a:xfrm>
            <a:off x="2971800" y="1200150"/>
            <a:ext cx="5715000" cy="337185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3675413"/>
            <a:ext cx="7315200" cy="391716"/>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4084369"/>
            <a:ext cx="7315200" cy="51435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09596AB0-AF8E-4B5C-A109-CC4A2D6338A6}" type="datetimeFigureOut">
              <a:rPr lang="zh-CN" altLang="en-US" smtClean="0"/>
              <a:pPr/>
              <a:t>2018/8/20</a:t>
            </a:fld>
            <a:endParaRPr lang="zh-CN" altLang="en-US"/>
          </a:p>
        </p:txBody>
      </p:sp>
      <p:sp>
        <p:nvSpPr>
          <p:cNvPr id="6" name="页脚占位符 5"/>
          <p:cNvSpPr>
            <a:spLocks noGrp="1"/>
          </p:cNvSpPr>
          <p:nvPr>
            <p:ph type="ftr" sz="quarter" idx="11"/>
          </p:nvPr>
        </p:nvSpPr>
        <p:spPr>
          <a:xfrm>
            <a:off x="914400" y="4629150"/>
            <a:ext cx="3886200" cy="342900"/>
          </a:xfrm>
        </p:spPr>
        <p:txBody>
          <a:bodyPr/>
          <a:lstStyle/>
          <a:p>
            <a:endParaRPr lang="zh-CN" altLang="en-US"/>
          </a:p>
        </p:txBody>
      </p:sp>
      <p:sp>
        <p:nvSpPr>
          <p:cNvPr id="7" name="灯片编号占位符 6"/>
          <p:cNvSpPr>
            <a:spLocks noGrp="1"/>
          </p:cNvSpPr>
          <p:nvPr>
            <p:ph type="sldNum" sz="quarter" idx="12"/>
          </p:nvPr>
        </p:nvSpPr>
        <p:spPr>
          <a:xfrm>
            <a:off x="146304" y="4656582"/>
            <a:ext cx="457200" cy="342900"/>
          </a:xfrm>
        </p:spPr>
        <p:txBody>
          <a:bodyPr/>
          <a:lstStyle/>
          <a:p>
            <a:fld id="{64E61AC8-6B47-410C-BEAF-8406C426C55A}" type="slidenum">
              <a:rPr lang="zh-CN" altLang="en-US" smtClean="0"/>
              <a:pPr/>
              <a:t>‹#›</a:t>
            </a:fld>
            <a:endParaRPr lang="zh-CN" altLang="en-US"/>
          </a:p>
        </p:txBody>
      </p:sp>
      <p:sp>
        <p:nvSpPr>
          <p:cNvPr id="11" name="矩形 10"/>
          <p:cNvSpPr/>
          <p:nvPr/>
        </p:nvSpPr>
        <p:spPr>
          <a:xfrm flipV="1">
            <a:off x="68307" y="3512666"/>
            <a:ext cx="9006840"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9" y="3487856"/>
            <a:ext cx="9006639"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1" y="3579919"/>
            <a:ext cx="9006637" cy="3660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9" y="50006"/>
            <a:ext cx="9001873" cy="3436144"/>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05978"/>
            <a:ext cx="7772400" cy="85725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fld id="{09596AB0-AF8E-4B5C-A109-CC4A2D6338A6}" type="datetimeFigureOut">
              <a:rPr lang="zh-CN" altLang="en-US" smtClean="0"/>
              <a:pPr/>
              <a:t>2018/8/20</a:t>
            </a:fld>
            <a:endParaRPr lang="zh-CN" altLang="en-US"/>
          </a:p>
        </p:txBody>
      </p:sp>
      <p:sp>
        <p:nvSpPr>
          <p:cNvPr id="3" name="页脚占位符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64E61AC8-6B47-410C-BEAF-8406C426C55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bdsip.njupt.edu.cn/index.php/Index/index.html"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jpeg"/></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4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mailto:chenkj@njupt.edu.c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3.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91344" y="2679762"/>
            <a:ext cx="7453064" cy="1134126"/>
          </a:xfrm>
        </p:spPr>
        <p:txBody>
          <a:bodyPr>
            <a:normAutofit fontScale="92500" lnSpcReduction="20000"/>
          </a:bodyPr>
          <a:lstStyle/>
          <a:p>
            <a:r>
              <a:rPr lang="zh-CN" altLang="en-US" sz="2800" b="1" dirty="0" smtClean="0">
                <a:solidFill>
                  <a:srgbClr val="002060"/>
                </a:solidFill>
              </a:rPr>
              <a:t>报告人：陈可佳</a:t>
            </a:r>
            <a:endParaRPr lang="en-US" altLang="zh-CN" sz="2800" b="1" dirty="0" smtClean="0">
              <a:solidFill>
                <a:srgbClr val="002060"/>
              </a:solidFill>
            </a:endParaRPr>
          </a:p>
          <a:p>
            <a:r>
              <a:rPr lang="zh-CN" altLang="en-US" sz="2400" b="1" dirty="0" smtClean="0">
                <a:solidFill>
                  <a:srgbClr val="002060"/>
                </a:solidFill>
              </a:rPr>
              <a:t>南京邮电大学 计算机学院</a:t>
            </a:r>
            <a:endParaRPr lang="en-US" altLang="zh-CN" sz="2400" b="1" dirty="0" smtClean="0">
              <a:solidFill>
                <a:srgbClr val="002060"/>
              </a:solidFill>
            </a:endParaRPr>
          </a:p>
          <a:p>
            <a:r>
              <a:rPr lang="zh-CN" altLang="en-US" sz="2400" b="1" dirty="0" smtClean="0">
                <a:solidFill>
                  <a:srgbClr val="002060"/>
                </a:solidFill>
              </a:rPr>
              <a:t>江苏省大数据安全与智能处理重点实验室</a:t>
            </a:r>
            <a:endParaRPr lang="en-US" altLang="zh-CN" sz="2400" b="1" dirty="0" smtClean="0">
              <a:solidFill>
                <a:srgbClr val="002060"/>
              </a:solidFill>
            </a:endParaRPr>
          </a:p>
        </p:txBody>
      </p:sp>
      <p:sp>
        <p:nvSpPr>
          <p:cNvPr id="2" name="标题 1"/>
          <p:cNvSpPr>
            <a:spLocks noGrp="1"/>
          </p:cNvSpPr>
          <p:nvPr>
            <p:ph type="ctrTitle"/>
          </p:nvPr>
        </p:nvSpPr>
        <p:spPr>
          <a:xfrm>
            <a:off x="1465312" y="1129447"/>
            <a:ext cx="7139136" cy="1226279"/>
          </a:xfrm>
        </p:spPr>
        <p:txBody>
          <a:bodyPr>
            <a:normAutofit fontScale="90000"/>
          </a:bodyPr>
          <a:lstStyle/>
          <a:p>
            <a:r>
              <a:rPr lang="zh-CN" altLang="en-US" sz="4900" b="1" dirty="0" smtClean="0">
                <a:solidFill>
                  <a:schemeClr val="bg1"/>
                </a:solidFill>
              </a:rPr>
              <a:t>机器学习</a:t>
            </a:r>
            <a:r>
              <a:rPr lang="en-US" altLang="zh-CN" sz="4900" b="1" dirty="0" smtClean="0">
                <a:solidFill>
                  <a:schemeClr val="bg1"/>
                </a:solidFill>
              </a:rPr>
              <a:t>+</a:t>
            </a:r>
            <a:r>
              <a:rPr lang="zh-CN" altLang="en-US" sz="4900" b="1" dirty="0" smtClean="0">
                <a:solidFill>
                  <a:schemeClr val="bg1"/>
                </a:solidFill>
              </a:rPr>
              <a:t>金融</a:t>
            </a:r>
            <a:r>
              <a:rPr lang="en-US" altLang="zh-CN" sz="4900" b="1" dirty="0" smtClean="0">
                <a:solidFill>
                  <a:schemeClr val="bg1"/>
                </a:solidFill>
              </a:rPr>
              <a:t>=</a:t>
            </a:r>
            <a:r>
              <a:rPr lang="zh-CN" altLang="en-US" sz="4900" b="1" dirty="0" smtClean="0">
                <a:solidFill>
                  <a:schemeClr val="bg1"/>
                </a:solidFill>
              </a:rPr>
              <a:t>？</a:t>
            </a:r>
            <a:r>
              <a:rPr lang="en-US" altLang="zh-CN" b="1" dirty="0" smtClean="0">
                <a:solidFill>
                  <a:schemeClr val="bg1"/>
                </a:solidFill>
              </a:rPr>
              <a:t/>
            </a:r>
            <a:br>
              <a:rPr lang="en-US" altLang="zh-CN" b="1" dirty="0" smtClean="0">
                <a:solidFill>
                  <a:schemeClr val="bg1"/>
                </a:solidFill>
              </a:rPr>
            </a:br>
            <a:r>
              <a:rPr lang="en-US" altLang="zh-CN" sz="3600" b="1" dirty="0" smtClean="0">
                <a:solidFill>
                  <a:schemeClr val="bg1"/>
                </a:solidFill>
              </a:rPr>
              <a:t>——</a:t>
            </a:r>
            <a:r>
              <a:rPr lang="zh-CN" altLang="en-US" sz="3600" b="1" dirty="0" smtClean="0">
                <a:solidFill>
                  <a:schemeClr val="bg1"/>
                </a:solidFill>
              </a:rPr>
              <a:t>金融领域中的机器学习技术</a:t>
            </a:r>
            <a:endParaRPr lang="zh-CN" altLang="en-US" b="1" dirty="0">
              <a:solidFill>
                <a:schemeClr val="bg1"/>
              </a:solidFill>
            </a:endParaRPr>
          </a:p>
        </p:txBody>
      </p:sp>
      <p:pic>
        <p:nvPicPr>
          <p:cNvPr id="4" name="Picture 2" descr="http://c.hiphotos.baidu.com/baike/w=268/sign=6395da1fc1cec3fd8b3ea073ee89d4b6/d043ad4bd11373f05885484ca60f4bfbfaed04ae.jpg"/>
          <p:cNvPicPr>
            <a:picLocks noChangeAspect="1" noChangeArrowheads="1"/>
          </p:cNvPicPr>
          <p:nvPr/>
        </p:nvPicPr>
        <p:blipFill>
          <a:blip r:embed="rId3" cstate="print">
            <a:lum bright="-2000"/>
          </a:blip>
          <a:srcRect/>
          <a:stretch>
            <a:fillRect/>
          </a:stretch>
        </p:blipFill>
        <p:spPr bwMode="auto">
          <a:xfrm>
            <a:off x="1763688" y="3864256"/>
            <a:ext cx="1353823" cy="1083758"/>
          </a:xfrm>
          <a:prstGeom prst="rect">
            <a:avLst/>
          </a:prstGeom>
          <a:noFill/>
          <a:effectLst/>
        </p:spPr>
      </p:pic>
      <p:pic>
        <p:nvPicPr>
          <p:cNvPr id="5" name="Picture 2" descr="C:\Users\admin\Desktop\a_03.png"/>
          <p:cNvPicPr>
            <a:picLocks noChangeAspect="1" noChangeArrowheads="1"/>
          </p:cNvPicPr>
          <p:nvPr/>
        </p:nvPicPr>
        <p:blipFill>
          <a:blip r:embed="rId4" cstate="print">
            <a:lum bright="-5000"/>
          </a:blip>
          <a:srcRect/>
          <a:stretch>
            <a:fillRect/>
          </a:stretch>
        </p:blipFill>
        <p:spPr bwMode="auto">
          <a:xfrm>
            <a:off x="5076056" y="4044841"/>
            <a:ext cx="1800200" cy="417119"/>
          </a:xfrm>
          <a:prstGeom prst="rect">
            <a:avLst/>
          </a:prstGeom>
          <a:noFill/>
          <a:effectLst/>
        </p:spPr>
      </p:pic>
      <p:sp>
        <p:nvSpPr>
          <p:cNvPr id="6" name="矩形 5"/>
          <p:cNvSpPr/>
          <p:nvPr/>
        </p:nvSpPr>
        <p:spPr>
          <a:xfrm>
            <a:off x="4067944" y="4640092"/>
            <a:ext cx="3960440" cy="338554"/>
          </a:xfrm>
          <a:prstGeom prst="rect">
            <a:avLst/>
          </a:prstGeom>
        </p:spPr>
        <p:txBody>
          <a:bodyPr wrap="square">
            <a:spAutoFit/>
          </a:bodyPr>
          <a:lstStyle/>
          <a:p>
            <a:r>
              <a:rPr lang="en-US" altLang="zh-CN" sz="1600" b="1" dirty="0" smtClean="0">
                <a:solidFill>
                  <a:srgbClr val="002060"/>
                </a:solidFill>
                <a:latin typeface="Arial Unicode MS" pitchFamily="34" charset="-122"/>
                <a:ea typeface="Arial Unicode MS" pitchFamily="34" charset="-122"/>
                <a:cs typeface="Arial Unicode MS" pitchFamily="34" charset="-122"/>
              </a:rPr>
              <a:t>Big Data Security &amp; Intelligent Processing</a:t>
            </a:r>
            <a:endParaRPr lang="en-US" altLang="zh-CN" sz="1600" b="1" dirty="0">
              <a:solidFill>
                <a:srgbClr val="002060"/>
              </a:solidFill>
              <a:latin typeface="Arial Unicode MS" pitchFamily="34" charset="-122"/>
              <a:ea typeface="Arial Unicode MS" pitchFamily="34" charset="-122"/>
              <a:cs typeface="Arial Unicode MS" pitchFamily="34" charset="-122"/>
              <a:hlinkClick r:id="rId5"/>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p:cNvPicPr>
            <a:picLocks noChangeAspect="1" noChangeArrowheads="1"/>
          </p:cNvPicPr>
          <p:nvPr/>
        </p:nvPicPr>
        <p:blipFill>
          <a:blip r:embed="rId3" cstate="print"/>
          <a:srcRect/>
          <a:stretch>
            <a:fillRect/>
          </a:stretch>
        </p:blipFill>
        <p:spPr bwMode="auto">
          <a:xfrm>
            <a:off x="179513" y="87474"/>
            <a:ext cx="4572913" cy="4907453"/>
          </a:xfrm>
          <a:prstGeom prst="rect">
            <a:avLst/>
          </a:prstGeom>
          <a:noFill/>
          <a:ln w="9525">
            <a:noFill/>
            <a:miter lim="800000"/>
            <a:headEnd/>
            <a:tailEnd/>
          </a:ln>
        </p:spPr>
      </p:pic>
      <p:pic>
        <p:nvPicPr>
          <p:cNvPr id="138245" name="Picture 5"/>
          <p:cNvPicPr>
            <a:picLocks noChangeAspect="1" noChangeArrowheads="1"/>
          </p:cNvPicPr>
          <p:nvPr/>
        </p:nvPicPr>
        <p:blipFill>
          <a:blip r:embed="rId4" cstate="print"/>
          <a:srcRect/>
          <a:stretch>
            <a:fillRect/>
          </a:stretch>
        </p:blipFill>
        <p:spPr bwMode="auto">
          <a:xfrm>
            <a:off x="4860033" y="141480"/>
            <a:ext cx="4174477" cy="2484276"/>
          </a:xfrm>
          <a:prstGeom prst="rect">
            <a:avLst/>
          </a:prstGeom>
          <a:noFill/>
          <a:ln w="9525">
            <a:noFill/>
            <a:miter lim="800000"/>
            <a:headEnd/>
            <a:tailEnd/>
          </a:ln>
        </p:spPr>
      </p:pic>
      <p:sp>
        <p:nvSpPr>
          <p:cNvPr id="8" name="内容占位符 2"/>
          <p:cNvSpPr>
            <a:spLocks noGrp="1"/>
          </p:cNvSpPr>
          <p:nvPr>
            <p:ph sz="quarter" idx="1"/>
          </p:nvPr>
        </p:nvSpPr>
        <p:spPr>
          <a:xfrm>
            <a:off x="5724128" y="3003798"/>
            <a:ext cx="2952328" cy="1674186"/>
          </a:xfrm>
        </p:spPr>
        <p:txBody>
          <a:bodyPr>
            <a:normAutofit fontScale="92500" lnSpcReduction="10000"/>
          </a:bodyPr>
          <a:lstStyle/>
          <a:p>
            <a:pPr>
              <a:buNone/>
            </a:pPr>
            <a:r>
              <a:rPr lang="zh-CN" altLang="en-US" sz="2800" dirty="0" smtClean="0"/>
              <a:t>股票因子池</a:t>
            </a:r>
            <a:endParaRPr lang="en-US" altLang="zh-CN" sz="2800" dirty="0" smtClean="0"/>
          </a:p>
          <a:p>
            <a:r>
              <a:rPr lang="zh-CN" altLang="en-US" b="1" dirty="0" smtClean="0">
                <a:solidFill>
                  <a:srgbClr val="000099"/>
                </a:solidFill>
              </a:rPr>
              <a:t>特征建构</a:t>
            </a:r>
            <a:endParaRPr lang="en-US" altLang="zh-CN" b="1" dirty="0" smtClean="0">
              <a:solidFill>
                <a:srgbClr val="000099"/>
              </a:solidFill>
            </a:endParaRPr>
          </a:p>
          <a:p>
            <a:r>
              <a:rPr lang="zh-CN" altLang="en-US" b="1" dirty="0" smtClean="0">
                <a:solidFill>
                  <a:srgbClr val="000099"/>
                </a:solidFill>
              </a:rPr>
              <a:t>特征抽取</a:t>
            </a:r>
            <a:endParaRPr lang="en-US" altLang="zh-CN" b="1" dirty="0" smtClean="0">
              <a:solidFill>
                <a:srgbClr val="000099"/>
              </a:solidFill>
            </a:endParaRPr>
          </a:p>
          <a:p>
            <a:r>
              <a:rPr lang="zh-CN" altLang="en-US" b="1" dirty="0" smtClean="0">
                <a:solidFill>
                  <a:srgbClr val="000099"/>
                </a:solidFill>
              </a:rPr>
              <a:t>特征选择</a:t>
            </a:r>
            <a:endParaRPr lang="zh-CN" altLang="en-US" b="1" dirty="0">
              <a:solidFill>
                <a:srgbClr val="000099"/>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95486"/>
            <a:ext cx="7772400" cy="543707"/>
          </a:xfrm>
        </p:spPr>
        <p:txBody>
          <a:bodyPr>
            <a:normAutofit fontScale="90000"/>
          </a:bodyPr>
          <a:lstStyle/>
          <a:p>
            <a:r>
              <a:rPr lang="zh-CN" altLang="en-US" dirty="0" smtClean="0"/>
              <a:t>机器学习任务</a:t>
            </a:r>
            <a:endParaRPr lang="zh-CN" altLang="en-US" dirty="0"/>
          </a:p>
        </p:txBody>
      </p:sp>
      <p:sp>
        <p:nvSpPr>
          <p:cNvPr id="4" name="内容占位符 2"/>
          <p:cNvSpPr>
            <a:spLocks noGrp="1"/>
          </p:cNvSpPr>
          <p:nvPr>
            <p:ph sz="quarter" idx="1"/>
          </p:nvPr>
        </p:nvSpPr>
        <p:spPr>
          <a:xfrm>
            <a:off x="500034" y="897564"/>
            <a:ext cx="8143932" cy="3996444"/>
          </a:xfrm>
        </p:spPr>
        <p:txBody>
          <a:bodyPr/>
          <a:lstStyle/>
          <a:p>
            <a:r>
              <a:rPr lang="en-US" altLang="zh-CN" sz="2800" dirty="0" smtClean="0"/>
              <a:t> </a:t>
            </a:r>
            <a:r>
              <a:rPr lang="zh-CN" altLang="en-US" sz="2400" b="1" dirty="0" smtClean="0">
                <a:solidFill>
                  <a:srgbClr val="000099"/>
                </a:solidFill>
              </a:rPr>
              <a:t>分类、回归问题（有标签）</a:t>
            </a:r>
            <a:r>
              <a:rPr lang="en-US" altLang="zh-CN" sz="2400" b="1" dirty="0" smtClean="0">
                <a:solidFill>
                  <a:srgbClr val="000099"/>
                </a:solidFill>
              </a:rPr>
              <a:t>——</a:t>
            </a:r>
            <a:r>
              <a:rPr lang="zh-CN" altLang="en-US" sz="2400" b="1" dirty="0" smtClean="0">
                <a:solidFill>
                  <a:srgbClr val="000099"/>
                </a:solidFill>
              </a:rPr>
              <a:t>预测性</a:t>
            </a:r>
            <a:endParaRPr lang="en-US" altLang="zh-CN" sz="2400" b="1" dirty="0" smtClean="0">
              <a:solidFill>
                <a:srgbClr val="000099"/>
              </a:solidFill>
            </a:endParaRPr>
          </a:p>
          <a:p>
            <a:pPr>
              <a:buNone/>
            </a:pPr>
            <a:r>
              <a:rPr lang="en-US" altLang="zh-CN" sz="1800" dirty="0" smtClean="0">
                <a:solidFill>
                  <a:srgbClr val="000099"/>
                </a:solidFill>
              </a:rPr>
              <a:t>       Data               Supervised         </a:t>
            </a:r>
            <a:r>
              <a:rPr lang="zh-CN" altLang="en-US" sz="1800" dirty="0" smtClean="0">
                <a:solidFill>
                  <a:srgbClr val="000099"/>
                </a:solidFill>
              </a:rPr>
              <a:t> </a:t>
            </a:r>
            <a:r>
              <a:rPr lang="en-US" altLang="zh-CN" sz="1800" dirty="0" smtClean="0">
                <a:solidFill>
                  <a:srgbClr val="000099"/>
                </a:solidFill>
              </a:rPr>
              <a:t>Semi-supervised    Active</a:t>
            </a:r>
            <a:r>
              <a:rPr lang="zh-CN" altLang="en-US" sz="1800" dirty="0" smtClean="0">
                <a:solidFill>
                  <a:srgbClr val="000099"/>
                </a:solidFill>
              </a:rPr>
              <a:t> </a:t>
            </a:r>
            <a:r>
              <a:rPr lang="en-US" altLang="zh-CN" sz="1800" dirty="0" smtClean="0">
                <a:solidFill>
                  <a:srgbClr val="000099"/>
                </a:solidFill>
              </a:rPr>
              <a:t>Learning</a:t>
            </a:r>
            <a:r>
              <a:rPr lang="zh-CN" altLang="en-US" sz="1800" dirty="0" smtClean="0">
                <a:solidFill>
                  <a:srgbClr val="000099"/>
                </a:solidFill>
              </a:rPr>
              <a:t> </a:t>
            </a:r>
            <a:endParaRPr lang="en-US" altLang="zh-CN" sz="1800" dirty="0" smtClean="0">
              <a:solidFill>
                <a:srgbClr val="000099"/>
              </a:solidFill>
            </a:endParaRPr>
          </a:p>
          <a:p>
            <a:pPr>
              <a:buNone/>
            </a:pPr>
            <a:endParaRPr lang="en-US" altLang="zh-CN" sz="2000" dirty="0" smtClean="0">
              <a:solidFill>
                <a:srgbClr val="0308D7"/>
              </a:solidFill>
              <a:latin typeface="+mj-ea"/>
              <a:ea typeface="+mj-ea"/>
            </a:endParaRPr>
          </a:p>
          <a:p>
            <a:pPr>
              <a:buNone/>
            </a:pPr>
            <a:endParaRPr lang="en-US" altLang="zh-CN" sz="2000" dirty="0" smtClean="0">
              <a:solidFill>
                <a:srgbClr val="0308D7"/>
              </a:solidFill>
              <a:latin typeface="+mj-ea"/>
              <a:ea typeface="+mj-ea"/>
            </a:endParaRPr>
          </a:p>
          <a:p>
            <a:pPr>
              <a:buNone/>
            </a:pPr>
            <a:endParaRPr lang="en-US" altLang="zh-CN" sz="2000" dirty="0" smtClean="0">
              <a:solidFill>
                <a:srgbClr val="0308D7"/>
              </a:solidFill>
              <a:latin typeface="+mj-ea"/>
              <a:ea typeface="+mj-ea"/>
            </a:endParaRPr>
          </a:p>
          <a:p>
            <a:pPr>
              <a:buNone/>
            </a:pPr>
            <a:endParaRPr lang="en-US" altLang="zh-CN" sz="2000" dirty="0" smtClean="0">
              <a:solidFill>
                <a:srgbClr val="0308D7"/>
              </a:solidFill>
              <a:latin typeface="+mj-ea"/>
              <a:ea typeface="+mj-ea"/>
            </a:endParaRPr>
          </a:p>
          <a:p>
            <a:r>
              <a:rPr lang="en-US" altLang="zh-CN" sz="2400" dirty="0" smtClean="0"/>
              <a:t> </a:t>
            </a:r>
            <a:r>
              <a:rPr lang="zh-CN" altLang="en-US" sz="2400" b="1" dirty="0" smtClean="0">
                <a:solidFill>
                  <a:srgbClr val="000099"/>
                </a:solidFill>
              </a:rPr>
              <a:t>聚类、相关性问题（无标签）</a:t>
            </a:r>
            <a:r>
              <a:rPr lang="en-US" altLang="zh-CN" sz="2400" b="1" dirty="0" smtClean="0">
                <a:solidFill>
                  <a:srgbClr val="000099"/>
                </a:solidFill>
              </a:rPr>
              <a:t>——</a:t>
            </a:r>
            <a:r>
              <a:rPr lang="zh-CN" altLang="en-US" sz="2400" b="1" dirty="0" smtClean="0">
                <a:solidFill>
                  <a:srgbClr val="000099"/>
                </a:solidFill>
              </a:rPr>
              <a:t>描述性</a:t>
            </a:r>
            <a:endParaRPr lang="en-US" altLang="zh-CN" sz="2400" b="1" dirty="0" smtClean="0">
              <a:solidFill>
                <a:srgbClr val="000099"/>
              </a:solidFill>
            </a:endParaRPr>
          </a:p>
          <a:p>
            <a:pPr>
              <a:buNone/>
            </a:pPr>
            <a:r>
              <a:rPr lang="en-US" altLang="zh-CN" sz="2000" dirty="0" smtClean="0">
                <a:solidFill>
                  <a:srgbClr val="000099"/>
                </a:solidFill>
              </a:rPr>
              <a:t>Unsupervised</a:t>
            </a:r>
          </a:p>
        </p:txBody>
      </p:sp>
      <p:pic>
        <p:nvPicPr>
          <p:cNvPr id="5" name="Picture 2"/>
          <p:cNvPicPr>
            <a:picLocks noChangeAspect="1" noChangeArrowheads="1"/>
          </p:cNvPicPr>
          <p:nvPr/>
        </p:nvPicPr>
        <p:blipFill>
          <a:blip r:embed="rId3" cstate="print"/>
          <a:srcRect/>
          <a:stretch>
            <a:fillRect/>
          </a:stretch>
        </p:blipFill>
        <p:spPr bwMode="auto">
          <a:xfrm>
            <a:off x="428596" y="1851566"/>
            <a:ext cx="1785950" cy="122424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2357422" y="1843500"/>
            <a:ext cx="1813392" cy="1232306"/>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4500562" y="1843500"/>
            <a:ext cx="1785950" cy="1195679"/>
          </a:xfrm>
          <a:prstGeom prst="rect">
            <a:avLst/>
          </a:prstGeom>
          <a:noFill/>
          <a:ln w="9525">
            <a:noFill/>
            <a:miter lim="800000"/>
            <a:headEnd/>
            <a:tailEnd/>
          </a:ln>
        </p:spPr>
      </p:pic>
      <p:pic>
        <p:nvPicPr>
          <p:cNvPr id="8" name="Picture 2"/>
          <p:cNvPicPr>
            <a:picLocks noChangeAspect="1" noChangeArrowheads="1"/>
          </p:cNvPicPr>
          <p:nvPr/>
        </p:nvPicPr>
        <p:blipFill>
          <a:blip r:embed="rId6" cstate="print"/>
          <a:srcRect/>
          <a:stretch>
            <a:fillRect/>
          </a:stretch>
        </p:blipFill>
        <p:spPr bwMode="auto">
          <a:xfrm>
            <a:off x="571473" y="3854756"/>
            <a:ext cx="1928825" cy="1053054"/>
          </a:xfrm>
          <a:prstGeom prst="rect">
            <a:avLst/>
          </a:prstGeom>
          <a:noFill/>
          <a:ln w="9525">
            <a:noFill/>
            <a:miter lim="800000"/>
            <a:headEnd/>
            <a:tailEnd/>
          </a:ln>
        </p:spPr>
      </p:pic>
      <p:pic>
        <p:nvPicPr>
          <p:cNvPr id="9" name="Picture 3"/>
          <p:cNvPicPr>
            <a:picLocks noChangeAspect="1" noChangeArrowheads="1"/>
          </p:cNvPicPr>
          <p:nvPr/>
        </p:nvPicPr>
        <p:blipFill>
          <a:blip r:embed="rId7" cstate="print"/>
          <a:srcRect/>
          <a:stretch>
            <a:fillRect/>
          </a:stretch>
        </p:blipFill>
        <p:spPr bwMode="auto">
          <a:xfrm>
            <a:off x="3071802" y="3782661"/>
            <a:ext cx="2428892" cy="1237361"/>
          </a:xfrm>
          <a:prstGeom prst="rect">
            <a:avLst/>
          </a:prstGeom>
          <a:noFill/>
          <a:ln w="9525">
            <a:noFill/>
            <a:miter lim="800000"/>
            <a:headEnd/>
            <a:tailEnd/>
          </a:ln>
        </p:spPr>
      </p:pic>
      <p:pic>
        <p:nvPicPr>
          <p:cNvPr id="10" name="Picture 5"/>
          <p:cNvPicPr>
            <a:picLocks noChangeAspect="1" noChangeArrowheads="1"/>
          </p:cNvPicPr>
          <p:nvPr/>
        </p:nvPicPr>
        <p:blipFill>
          <a:blip r:embed="rId8" cstate="print"/>
          <a:srcRect/>
          <a:stretch>
            <a:fillRect/>
          </a:stretch>
        </p:blipFill>
        <p:spPr bwMode="auto">
          <a:xfrm>
            <a:off x="6643710" y="1825170"/>
            <a:ext cx="1857381" cy="1250636"/>
          </a:xfrm>
          <a:prstGeom prst="rect">
            <a:avLst/>
          </a:prstGeom>
          <a:noFill/>
          <a:ln w="9525">
            <a:noFill/>
            <a:miter lim="800000"/>
            <a:headEnd/>
            <a:tailEnd/>
          </a:ln>
        </p:spPr>
      </p:pic>
      <p:cxnSp>
        <p:nvCxnSpPr>
          <p:cNvPr id="11" name="直接连接符 10"/>
          <p:cNvCxnSpPr/>
          <p:nvPr/>
        </p:nvCxnSpPr>
        <p:spPr>
          <a:xfrm rot="10800000" flipV="1">
            <a:off x="2428860" y="1897079"/>
            <a:ext cx="1571636" cy="107157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2" name="Picture 3"/>
          <p:cNvPicPr>
            <a:picLocks noChangeAspect="1" noChangeArrowheads="1"/>
          </p:cNvPicPr>
          <p:nvPr/>
        </p:nvPicPr>
        <p:blipFill>
          <a:blip r:embed="rId7" cstate="print"/>
          <a:srcRect/>
          <a:stretch>
            <a:fillRect/>
          </a:stretch>
        </p:blipFill>
        <p:spPr bwMode="auto">
          <a:xfrm>
            <a:off x="5857884" y="3782661"/>
            <a:ext cx="2428892" cy="1237361"/>
          </a:xfrm>
          <a:prstGeom prst="rect">
            <a:avLst/>
          </a:prstGeom>
          <a:noFill/>
          <a:ln w="9525">
            <a:noFill/>
            <a:miter lim="800000"/>
            <a:headEnd/>
            <a:tailEnd/>
          </a:ln>
        </p:spPr>
      </p:pic>
      <p:sp>
        <p:nvSpPr>
          <p:cNvPr id="13" name="椭圆 12"/>
          <p:cNvSpPr/>
          <p:nvPr/>
        </p:nvSpPr>
        <p:spPr>
          <a:xfrm>
            <a:off x="7072330" y="3836240"/>
            <a:ext cx="928694" cy="64294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072330" y="4532760"/>
            <a:ext cx="928694" cy="37505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各种机器学习范式</a:t>
            </a:r>
            <a:endParaRPr lang="zh-CN" altLang="en-US" sz="3600" dirty="0"/>
          </a:p>
        </p:txBody>
      </p:sp>
      <p:sp>
        <p:nvSpPr>
          <p:cNvPr id="3" name="内容占位符 2"/>
          <p:cNvSpPr>
            <a:spLocks noGrp="1"/>
          </p:cNvSpPr>
          <p:nvPr>
            <p:ph sz="quarter" idx="1"/>
          </p:nvPr>
        </p:nvSpPr>
        <p:spPr>
          <a:xfrm>
            <a:off x="395536" y="627534"/>
            <a:ext cx="8219256" cy="4245936"/>
          </a:xfrm>
        </p:spPr>
        <p:txBody>
          <a:bodyPr>
            <a:noAutofit/>
          </a:bodyPr>
          <a:lstStyle/>
          <a:p>
            <a:r>
              <a:rPr lang="zh-CN" altLang="en-US" sz="2400" dirty="0" smtClean="0"/>
              <a:t>监督学习</a:t>
            </a:r>
            <a:endParaRPr lang="en-US" altLang="zh-CN" sz="2400" dirty="0" smtClean="0"/>
          </a:p>
          <a:p>
            <a:r>
              <a:rPr lang="zh-CN" altLang="en-US" sz="2400" dirty="0" smtClean="0"/>
              <a:t>无监督学习</a:t>
            </a:r>
            <a:endParaRPr lang="en-US" altLang="zh-CN" sz="2400" dirty="0" smtClean="0"/>
          </a:p>
          <a:p>
            <a:r>
              <a:rPr lang="zh-CN" altLang="en-US" sz="2400" dirty="0" smtClean="0"/>
              <a:t>半监督学习</a:t>
            </a:r>
            <a:endParaRPr lang="en-US" altLang="zh-CN" sz="2400" dirty="0" smtClean="0"/>
          </a:p>
          <a:p>
            <a:r>
              <a:rPr lang="zh-CN" altLang="en-US" sz="2400" dirty="0" smtClean="0"/>
              <a:t>主动学习</a:t>
            </a:r>
            <a:endParaRPr lang="en-US" altLang="zh-CN" sz="2400" dirty="0" smtClean="0"/>
          </a:p>
          <a:p>
            <a:r>
              <a:rPr lang="zh-CN" altLang="en-US" sz="2400" dirty="0" smtClean="0"/>
              <a:t>迁移学习</a:t>
            </a:r>
            <a:endParaRPr lang="en-US" altLang="zh-CN" sz="2400" dirty="0" smtClean="0"/>
          </a:p>
          <a:p>
            <a:r>
              <a:rPr lang="zh-CN" altLang="en-US" sz="2400" dirty="0" smtClean="0"/>
              <a:t>多任务学习</a:t>
            </a:r>
            <a:endParaRPr lang="en-US" altLang="zh-CN" sz="2400" dirty="0" smtClean="0"/>
          </a:p>
          <a:p>
            <a:r>
              <a:rPr lang="zh-CN" altLang="en-US" sz="2400" dirty="0" smtClean="0"/>
              <a:t>多示例学习</a:t>
            </a:r>
            <a:endParaRPr lang="en-US" altLang="zh-CN" sz="2400" dirty="0" smtClean="0"/>
          </a:p>
          <a:p>
            <a:r>
              <a:rPr lang="zh-CN" altLang="en-US" sz="2400" dirty="0" smtClean="0"/>
              <a:t>多标记学习</a:t>
            </a:r>
            <a:endParaRPr lang="en-US" altLang="zh-CN" sz="2400" dirty="0" smtClean="0"/>
          </a:p>
          <a:p>
            <a:r>
              <a:rPr lang="zh-CN" altLang="en-US" sz="2400" dirty="0" smtClean="0"/>
              <a:t>强化学习</a:t>
            </a:r>
            <a:endParaRPr lang="en-US" altLang="zh-CN" sz="2400" dirty="0" smtClean="0"/>
          </a:p>
          <a:p>
            <a:r>
              <a:rPr lang="zh-CN" altLang="en-US" sz="2400" dirty="0" smtClean="0"/>
              <a:t>深度学习</a:t>
            </a:r>
            <a:r>
              <a:rPr lang="en-US" altLang="zh-CN" sz="2400" dirty="0" smtClean="0"/>
              <a:t> </a:t>
            </a:r>
          </a:p>
        </p:txBody>
      </p:sp>
      <p:pic>
        <p:nvPicPr>
          <p:cNvPr id="9219" name="Picture 3" descr="https://upload.wikimedia.org/wikipedia/commons/thumb/1/1b/Reinforcement_learning_diagram.svg/250px-Reinforcement_learning_diagram.svg.png"/>
          <p:cNvPicPr>
            <a:picLocks noChangeAspect="1" noChangeArrowheads="1"/>
          </p:cNvPicPr>
          <p:nvPr/>
        </p:nvPicPr>
        <p:blipFill>
          <a:blip r:embed="rId3" cstate="print"/>
          <a:srcRect/>
          <a:stretch>
            <a:fillRect/>
          </a:stretch>
        </p:blipFill>
        <p:spPr bwMode="auto">
          <a:xfrm>
            <a:off x="3779912" y="1923678"/>
            <a:ext cx="2304256" cy="1672890"/>
          </a:xfrm>
          <a:prstGeom prst="rect">
            <a:avLst/>
          </a:prstGeom>
          <a:noFill/>
          <a:ln>
            <a:solidFill>
              <a:schemeClr val="accent1">
                <a:shade val="60000"/>
                <a:satMod val="110000"/>
              </a:schemeClr>
            </a:solidFill>
          </a:ln>
        </p:spPr>
      </p:pic>
      <p:cxnSp>
        <p:nvCxnSpPr>
          <p:cNvPr id="14" name="曲线连接符 13"/>
          <p:cNvCxnSpPr/>
          <p:nvPr/>
        </p:nvCxnSpPr>
        <p:spPr>
          <a:xfrm flipV="1">
            <a:off x="2267744" y="1275606"/>
            <a:ext cx="2808312" cy="756084"/>
          </a:xfrm>
          <a:prstGeom prst="curved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p:nvPr/>
        </p:nvCxnSpPr>
        <p:spPr>
          <a:xfrm flipV="1">
            <a:off x="2267744" y="3057804"/>
            <a:ext cx="1440160" cy="918102"/>
          </a:xfrm>
          <a:prstGeom prst="curved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9221" name="Picture 5" descr="https://timgsa.baidu.com/timg?image&amp;quality=80&amp;size=b9999_10000&amp;sec=1510639315838&amp;di=0830273b10f8f04b5b0082118a3619fe&amp;imgtype=0&amp;src=http%3A%2F%2Fimage.lxway.com%2Fupload%2F1%2Fa3%2F1a367f14313bf3f7f699572667d32b0a_thumb.png"/>
          <p:cNvPicPr>
            <a:picLocks noChangeAspect="1" noChangeArrowheads="1"/>
          </p:cNvPicPr>
          <p:nvPr/>
        </p:nvPicPr>
        <p:blipFill>
          <a:blip r:embed="rId4" cstate="print"/>
          <a:srcRect/>
          <a:stretch>
            <a:fillRect/>
          </a:stretch>
        </p:blipFill>
        <p:spPr bwMode="auto">
          <a:xfrm>
            <a:off x="6444208" y="3489853"/>
            <a:ext cx="2411760" cy="1450316"/>
          </a:xfrm>
          <a:prstGeom prst="rect">
            <a:avLst/>
          </a:prstGeom>
          <a:noFill/>
        </p:spPr>
      </p:pic>
      <p:cxnSp>
        <p:nvCxnSpPr>
          <p:cNvPr id="12" name="曲线连接符 11"/>
          <p:cNvCxnSpPr/>
          <p:nvPr/>
        </p:nvCxnSpPr>
        <p:spPr>
          <a:xfrm>
            <a:off x="5220072" y="4361794"/>
            <a:ext cx="1008112" cy="316190"/>
          </a:xfrm>
          <a:prstGeom prst="curved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77825" name="Picture 1"/>
          <p:cNvPicPr>
            <a:picLocks noChangeAspect="1" noChangeArrowheads="1"/>
          </p:cNvPicPr>
          <p:nvPr/>
        </p:nvPicPr>
        <p:blipFill>
          <a:blip r:embed="rId5" cstate="print"/>
          <a:srcRect/>
          <a:stretch>
            <a:fillRect/>
          </a:stretch>
        </p:blipFill>
        <p:spPr bwMode="auto">
          <a:xfrm>
            <a:off x="5076056" y="303498"/>
            <a:ext cx="3494358" cy="14811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170815211631865.gif"/>
          <p:cNvPicPr>
            <a:picLocks noChangeAspect="1"/>
          </p:cNvPicPr>
          <p:nvPr/>
        </p:nvPicPr>
        <p:blipFill>
          <a:blip r:embed="rId3" cstate="print"/>
          <a:stretch>
            <a:fillRect/>
          </a:stretch>
        </p:blipFill>
        <p:spPr>
          <a:xfrm>
            <a:off x="3491880" y="2895786"/>
            <a:ext cx="5349890" cy="1548172"/>
          </a:xfrm>
          <a:prstGeom prst="rect">
            <a:avLst/>
          </a:prstGeom>
        </p:spPr>
      </p:pic>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监督学习（</a:t>
            </a:r>
            <a:r>
              <a:rPr lang="en-US" altLang="zh-CN" sz="3600" dirty="0" smtClean="0"/>
              <a:t>Supervised Learning</a:t>
            </a:r>
            <a:r>
              <a:rPr lang="zh-CN" altLang="en-US" sz="3600" dirty="0" smtClean="0"/>
              <a:t>）</a:t>
            </a:r>
            <a:endParaRPr lang="zh-CN" altLang="en-US" sz="3600" dirty="0"/>
          </a:p>
        </p:txBody>
      </p:sp>
      <p:sp>
        <p:nvSpPr>
          <p:cNvPr id="9" name="内容占位符 8"/>
          <p:cNvSpPr>
            <a:spLocks noGrp="1"/>
          </p:cNvSpPr>
          <p:nvPr>
            <p:ph sz="quarter" idx="1"/>
          </p:nvPr>
        </p:nvSpPr>
        <p:spPr>
          <a:xfrm>
            <a:off x="467544" y="897564"/>
            <a:ext cx="8075240" cy="4245936"/>
          </a:xfrm>
        </p:spPr>
        <p:txBody>
          <a:bodyPr>
            <a:normAutofit fontScale="85000" lnSpcReduction="20000"/>
          </a:bodyPr>
          <a:lstStyle/>
          <a:p>
            <a:r>
              <a:rPr lang="zh-CN" altLang="en-US" sz="3200" b="1" dirty="0" smtClean="0">
                <a:solidFill>
                  <a:srgbClr val="000099"/>
                </a:solidFill>
              </a:rPr>
              <a:t>两大任务</a:t>
            </a:r>
            <a:endParaRPr lang="en-US" altLang="zh-CN" sz="3200" b="1" dirty="0" smtClean="0">
              <a:solidFill>
                <a:srgbClr val="000099"/>
              </a:solidFill>
            </a:endParaRPr>
          </a:p>
          <a:p>
            <a:pPr lvl="1"/>
            <a:r>
              <a:rPr lang="zh-CN" altLang="en-US" b="1" dirty="0" smtClean="0">
                <a:solidFill>
                  <a:srgbClr val="C00000"/>
                </a:solidFill>
              </a:rPr>
              <a:t>回归</a:t>
            </a:r>
            <a:r>
              <a:rPr lang="zh-CN" altLang="en-US" dirty="0" smtClean="0"/>
              <a:t>（</a:t>
            </a:r>
            <a:r>
              <a:rPr lang="en-US" altLang="zh-CN" dirty="0" smtClean="0"/>
              <a:t>regression</a:t>
            </a:r>
            <a:r>
              <a:rPr lang="zh-CN" altLang="en-US" dirty="0" smtClean="0"/>
              <a:t>）</a:t>
            </a:r>
            <a:endParaRPr lang="en-US" altLang="zh-CN" dirty="0" smtClean="0"/>
          </a:p>
          <a:p>
            <a:pPr lvl="1"/>
            <a:r>
              <a:rPr lang="zh-CN" altLang="en-US" b="1" dirty="0" smtClean="0">
                <a:solidFill>
                  <a:srgbClr val="C00000"/>
                </a:solidFill>
              </a:rPr>
              <a:t>分类</a:t>
            </a:r>
            <a:r>
              <a:rPr lang="zh-CN" altLang="en-US" dirty="0" smtClean="0"/>
              <a:t>（</a:t>
            </a:r>
            <a:r>
              <a:rPr lang="en-US" altLang="zh-CN" dirty="0" smtClean="0"/>
              <a:t>classification</a:t>
            </a:r>
            <a:r>
              <a:rPr lang="zh-CN" altLang="en-US" dirty="0" smtClean="0"/>
              <a:t>）</a:t>
            </a:r>
            <a:r>
              <a:rPr lang="zh-CN" altLang="en-US" b="1" dirty="0" smtClean="0">
                <a:solidFill>
                  <a:srgbClr val="00B050"/>
                </a:solidFill>
              </a:rPr>
              <a:t>观察数据分为不同的类别</a:t>
            </a:r>
            <a:endParaRPr lang="en-US" altLang="zh-CN" b="1" dirty="0" smtClean="0">
              <a:solidFill>
                <a:srgbClr val="00B050"/>
              </a:solidFill>
            </a:endParaRPr>
          </a:p>
          <a:p>
            <a:r>
              <a:rPr lang="zh-CN" altLang="en-US" sz="3200" b="1" dirty="0" smtClean="0">
                <a:solidFill>
                  <a:srgbClr val="000099"/>
                </a:solidFill>
              </a:rPr>
              <a:t>回归</a:t>
            </a:r>
            <a:r>
              <a:rPr lang="zh-CN" altLang="en-US" sz="3200" b="1" dirty="0" smtClean="0"/>
              <a:t>（</a:t>
            </a:r>
            <a:r>
              <a:rPr lang="zh-CN" altLang="en-US" sz="3200" dirty="0" smtClean="0"/>
              <a:t>区别于统计学的回归）</a:t>
            </a:r>
            <a:endParaRPr lang="en-US" altLang="zh-CN" sz="3200" dirty="0" smtClean="0"/>
          </a:p>
          <a:p>
            <a:pPr lvl="1">
              <a:buNone/>
            </a:pPr>
            <a:r>
              <a:rPr lang="zh-CN" altLang="en-US" b="1" dirty="0" smtClean="0">
                <a:solidFill>
                  <a:srgbClr val="00B050"/>
                </a:solidFill>
              </a:rPr>
              <a:t> 变量相关性、非线性</a:t>
            </a:r>
            <a:endParaRPr lang="en-US" altLang="zh-CN" dirty="0" smtClean="0"/>
          </a:p>
          <a:p>
            <a:pPr lvl="1">
              <a:buNone/>
            </a:pPr>
            <a:r>
              <a:rPr lang="en-US" altLang="zh-CN" dirty="0" smtClean="0"/>
              <a:t> </a:t>
            </a:r>
            <a:r>
              <a:rPr lang="zh-CN" altLang="en-US" dirty="0" smtClean="0"/>
              <a:t>惩罚回归模型（</a:t>
            </a:r>
            <a:r>
              <a:rPr lang="en-US" altLang="zh-CN" dirty="0" smtClean="0"/>
              <a:t>Lasso</a:t>
            </a:r>
            <a:r>
              <a:rPr lang="zh-CN" altLang="en-US" dirty="0" smtClean="0"/>
              <a:t>回归、岭回归等）、卡曼</a:t>
            </a:r>
            <a:r>
              <a:rPr lang="zh-CN" altLang="en-US" dirty="0" smtClean="0"/>
              <a:t>滤波</a:t>
            </a:r>
            <a:endParaRPr lang="en-US" altLang="zh-CN" dirty="0" smtClean="0"/>
          </a:p>
          <a:p>
            <a:pPr lvl="1">
              <a:buNone/>
            </a:pPr>
            <a:r>
              <a:rPr lang="zh-CN" altLang="en-US" sz="2000" dirty="0" smtClean="0">
                <a:solidFill>
                  <a:srgbClr val="000099"/>
                </a:solidFill>
              </a:rPr>
              <a:t> 解决过拟合，引入正则项</a:t>
            </a:r>
            <a:endParaRPr lang="en-US" altLang="zh-CN" sz="2000" dirty="0" smtClean="0">
              <a:solidFill>
                <a:srgbClr val="000099"/>
              </a:solidFill>
            </a:endParaRPr>
          </a:p>
          <a:p>
            <a:pPr lvl="1">
              <a:buNone/>
            </a:pPr>
            <a:endParaRPr lang="en-US" altLang="zh-CN" dirty="0" smtClean="0"/>
          </a:p>
          <a:p>
            <a:pPr lvl="1">
              <a:buNone/>
            </a:pPr>
            <a:endParaRPr lang="en-US" altLang="zh-CN" dirty="0" smtClean="0"/>
          </a:p>
          <a:p>
            <a:r>
              <a:rPr lang="zh-CN" altLang="en-US" sz="3200" b="1" dirty="0" smtClean="0">
                <a:solidFill>
                  <a:srgbClr val="000099"/>
                </a:solidFill>
              </a:rPr>
              <a:t>分类</a:t>
            </a:r>
            <a:endParaRPr lang="en-US" altLang="zh-CN" sz="3200" b="1" dirty="0" smtClean="0">
              <a:solidFill>
                <a:srgbClr val="000099"/>
              </a:solidFill>
            </a:endParaRPr>
          </a:p>
          <a:p>
            <a:pPr>
              <a:buNone/>
            </a:pPr>
            <a:r>
              <a:rPr lang="zh-CN" altLang="en-US" sz="2800" b="1" dirty="0" smtClean="0">
                <a:solidFill>
                  <a:srgbClr val="00B050"/>
                </a:solidFill>
              </a:rPr>
              <a:t>    </a:t>
            </a:r>
            <a:r>
              <a:rPr lang="zh-CN" altLang="en-US" sz="2400" b="1" dirty="0" smtClean="0">
                <a:solidFill>
                  <a:srgbClr val="00B050"/>
                </a:solidFill>
              </a:rPr>
              <a:t>准确率高、预测意义大</a:t>
            </a:r>
            <a:endParaRPr lang="en-US" altLang="zh-CN" sz="2800" b="1" dirty="0" smtClean="0">
              <a:solidFill>
                <a:srgbClr val="00B050"/>
              </a:solidFill>
            </a:endParaRPr>
          </a:p>
          <a:p>
            <a:pPr lvl="1">
              <a:buNone/>
            </a:pPr>
            <a:r>
              <a:rPr lang="en-US" altLang="zh-CN" dirty="0" smtClean="0"/>
              <a:t> Logistic</a:t>
            </a:r>
            <a:r>
              <a:rPr lang="zh-CN" altLang="en-US" dirty="0" smtClean="0"/>
              <a:t>回归、</a:t>
            </a:r>
            <a:r>
              <a:rPr lang="en-US" altLang="zh-CN" dirty="0" smtClean="0"/>
              <a:t>SVM</a:t>
            </a:r>
            <a:r>
              <a:rPr lang="zh-CN" altLang="en-US" dirty="0" smtClean="0"/>
              <a:t>、决策、随机森林、神经网络、</a:t>
            </a:r>
            <a:r>
              <a:rPr lang="en-US" altLang="zh-CN" dirty="0" smtClean="0"/>
              <a:t>boosting</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http://5b0988e595225.cdn.sohucs.com/images/20180514/a5f7b60242454c67991b7623104bc75a.jpeg"/>
          <p:cNvPicPr>
            <a:picLocks noChangeAspect="1" noChangeArrowheads="1"/>
          </p:cNvPicPr>
          <p:nvPr/>
        </p:nvPicPr>
        <p:blipFill>
          <a:blip r:embed="rId3" cstate="print"/>
          <a:srcRect/>
          <a:stretch>
            <a:fillRect/>
          </a:stretch>
        </p:blipFill>
        <p:spPr bwMode="auto">
          <a:xfrm>
            <a:off x="1547664" y="1113588"/>
            <a:ext cx="6264696" cy="1892461"/>
          </a:xfrm>
          <a:prstGeom prst="rect">
            <a:avLst/>
          </a:prstGeom>
          <a:noFill/>
        </p:spPr>
      </p:pic>
      <p:sp>
        <p:nvSpPr>
          <p:cNvPr id="2" name="标题 1"/>
          <p:cNvSpPr>
            <a:spLocks noGrp="1"/>
          </p:cNvSpPr>
          <p:nvPr>
            <p:ph type="title"/>
          </p:nvPr>
        </p:nvSpPr>
        <p:spPr>
          <a:xfrm>
            <a:off x="683568" y="29821"/>
            <a:ext cx="7772400" cy="705725"/>
          </a:xfrm>
        </p:spPr>
        <p:txBody>
          <a:bodyPr>
            <a:normAutofit fontScale="90000"/>
          </a:bodyPr>
          <a:lstStyle/>
          <a:p>
            <a:r>
              <a:rPr lang="zh-CN" altLang="en-US" sz="3600" dirty="0" smtClean="0"/>
              <a:t>分类算法</a:t>
            </a:r>
            <a:r>
              <a:rPr lang="en-US" altLang="zh-CN" sz="3600" dirty="0" smtClean="0"/>
              <a:t>——Logistic</a:t>
            </a:r>
            <a:r>
              <a:rPr lang="zh-CN" altLang="en-US" sz="3600" dirty="0" smtClean="0"/>
              <a:t>（对数几率）回归</a:t>
            </a:r>
            <a:endParaRPr lang="zh-CN" altLang="en-US" sz="3600" dirty="0"/>
          </a:p>
        </p:txBody>
      </p:sp>
      <p:sp>
        <p:nvSpPr>
          <p:cNvPr id="86018" name="AutoShape 2" descr="这里写图片描述"/>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6020" name="AutoShape 4" descr="这里写图片描述"/>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6022" name="AutoShape 6" descr="这里写图片描述"/>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6024" name="AutoShape 8" descr="这里写图片描述"/>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 name="内容占位符 2"/>
          <p:cNvSpPr txBox="1">
            <a:spLocks/>
          </p:cNvSpPr>
          <p:nvPr/>
        </p:nvSpPr>
        <p:spPr>
          <a:xfrm>
            <a:off x="827584" y="897564"/>
            <a:ext cx="7772400" cy="3942438"/>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广义线性回归（线性变换</a:t>
            </a:r>
            <a:r>
              <a:rPr kumimoji="0" lang="en-US" altLang="zh-CN" sz="28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非线性函数）</a:t>
            </a: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lang="en-US" altLang="zh-CN" sz="2800" dirty="0" smtClean="0"/>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lang="en-US" altLang="zh-CN" sz="2800" dirty="0" smtClean="0"/>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endParaRPr lang="en-US" altLang="zh-CN" sz="2800" dirty="0" smtClean="0"/>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endParaRPr lang="en-US" altLang="zh-CN" sz="2800" dirty="0" smtClean="0"/>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endParaRPr lang="en-US" altLang="zh-CN" sz="2800" dirty="0" smtClean="0"/>
          </a:p>
          <a:p>
            <a:pPr marL="274320" lvl="0" indent="-274320">
              <a:spcBef>
                <a:spcPts val="580"/>
              </a:spcBef>
              <a:buClr>
                <a:schemeClr val="accent1"/>
              </a:buClr>
              <a:buSzPct val="85000"/>
              <a:buFont typeface="Wingdings 2"/>
              <a:buChar char=""/>
            </a:pPr>
            <a:r>
              <a:rPr lang="en-US" altLang="zh-CN" sz="2800" dirty="0" smtClean="0"/>
              <a:t>sigmoid</a:t>
            </a:r>
            <a:r>
              <a:rPr lang="zh-CN" altLang="en-US" sz="2800" dirty="0" smtClean="0"/>
              <a:t>函数</a:t>
            </a:r>
            <a:endParaRPr lang="en-US" altLang="zh-CN" sz="2800" dirty="0" smtClean="0"/>
          </a:p>
          <a:p>
            <a:pPr marL="274320" lvl="0" indent="-274320">
              <a:spcBef>
                <a:spcPts val="580"/>
              </a:spcBef>
              <a:buClr>
                <a:schemeClr val="accent1"/>
              </a:buClr>
              <a:buSzPct val="85000"/>
              <a:buFont typeface="Wingdings 2"/>
              <a:buChar char=""/>
            </a:pP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274320" lvl="0" indent="-274320">
              <a:spcBef>
                <a:spcPts val="580"/>
              </a:spcBef>
              <a:buClr>
                <a:schemeClr val="accent1"/>
              </a:buClr>
              <a:buSzPct val="85000"/>
              <a:buFont typeface="Wingdings 2"/>
              <a:buChar char=""/>
            </a:pPr>
            <a:endParaRPr lang="en-US" altLang="zh-CN" sz="2800" dirty="0" smtClean="0"/>
          </a:p>
          <a:p>
            <a:pPr marL="274320" lvl="0" indent="-274320">
              <a:spcBef>
                <a:spcPts val="580"/>
              </a:spcBef>
              <a:buClr>
                <a:schemeClr val="accent1"/>
              </a:buClr>
              <a:buSzPct val="85000"/>
              <a:buFont typeface="Wingdings 2"/>
              <a:buChar char=""/>
            </a:pP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a:p>
            <a:pPr marL="274320" lvl="0" indent="-274320">
              <a:spcBef>
                <a:spcPts val="580"/>
              </a:spcBef>
              <a:buClr>
                <a:schemeClr val="accent1"/>
              </a:buClr>
              <a:buSzPct val="85000"/>
              <a:buFont typeface="Wingdings 2"/>
              <a:buChar char=""/>
            </a:pPr>
            <a:r>
              <a:rPr lang="zh-CN" altLang="en-US" sz="2800" dirty="0" smtClean="0"/>
              <a:t>应用：</a:t>
            </a:r>
            <a:endParaRPr lang="en-US" altLang="zh-CN" sz="2800" dirty="0" smtClean="0"/>
          </a:p>
          <a:p>
            <a:pPr marL="274320" lvl="0" indent="-274320">
              <a:spcBef>
                <a:spcPts val="580"/>
              </a:spcBef>
              <a:buClr>
                <a:schemeClr val="accent1"/>
              </a:buClr>
              <a:buSzPct val="85000"/>
            </a:pPr>
            <a:r>
              <a:rPr lang="en-US" altLang="zh-CN" sz="2800" dirty="0" smtClean="0"/>
              <a:t>    </a:t>
            </a:r>
            <a:r>
              <a:rPr lang="zh-CN" altLang="en-US" sz="2800" dirty="0" smtClean="0"/>
              <a:t>垃圾邮件分类、疾病判断</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4" name="图片 13" descr="20170409113116121.png"/>
          <p:cNvPicPr>
            <a:picLocks noChangeAspect="1"/>
          </p:cNvPicPr>
          <p:nvPr/>
        </p:nvPicPr>
        <p:blipFill>
          <a:blip r:embed="rId4" cstate="print"/>
          <a:stretch>
            <a:fillRect/>
          </a:stretch>
        </p:blipFill>
        <p:spPr>
          <a:xfrm>
            <a:off x="4427984" y="2931790"/>
            <a:ext cx="2952328" cy="147891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45845"/>
            <a:ext cx="7772400" cy="651719"/>
          </a:xfrm>
        </p:spPr>
        <p:txBody>
          <a:bodyPr>
            <a:normAutofit fontScale="90000"/>
          </a:bodyPr>
          <a:lstStyle/>
          <a:p>
            <a:r>
              <a:rPr lang="en-US" altLang="zh-CN" sz="3600" dirty="0" smtClean="0"/>
              <a:t>Logistic</a:t>
            </a:r>
            <a:r>
              <a:rPr lang="zh-CN" altLang="en-US" sz="3600" dirty="0" smtClean="0"/>
              <a:t>回归在金融中的应用</a:t>
            </a:r>
            <a:endParaRPr lang="zh-CN" altLang="en-US" sz="3600" dirty="0"/>
          </a:p>
        </p:txBody>
      </p:sp>
      <p:sp>
        <p:nvSpPr>
          <p:cNvPr id="3" name="内容占位符 2"/>
          <p:cNvSpPr>
            <a:spLocks noGrp="1"/>
          </p:cNvSpPr>
          <p:nvPr>
            <p:ph sz="quarter" idx="1"/>
          </p:nvPr>
        </p:nvSpPr>
        <p:spPr/>
        <p:txBody>
          <a:bodyPr>
            <a:normAutofit/>
          </a:bodyPr>
          <a:lstStyle/>
          <a:p>
            <a:r>
              <a:rPr lang="zh-CN" altLang="en-US" sz="2800" dirty="0" smtClean="0"/>
              <a:t>信贷风险管理</a:t>
            </a:r>
            <a:endParaRPr lang="en-US" altLang="zh-CN" sz="2800" dirty="0" smtClean="0"/>
          </a:p>
          <a:p>
            <a:r>
              <a:rPr lang="zh-CN" altLang="en-US" sz="2800" dirty="0" smtClean="0"/>
              <a:t>资产价格变化方向的预测</a:t>
            </a:r>
            <a:endParaRPr lang="en-US" altLang="zh-CN" sz="2800" dirty="0" smtClean="0"/>
          </a:p>
        </p:txBody>
      </p:sp>
      <p:pic>
        <p:nvPicPr>
          <p:cNvPr id="4" name="Picture 2" descr="https://xqimg.imedao.com/15708b979e123983fb221c27.png!custom660.jpg"/>
          <p:cNvPicPr>
            <a:picLocks noChangeAspect="1" noChangeArrowheads="1"/>
          </p:cNvPicPr>
          <p:nvPr/>
        </p:nvPicPr>
        <p:blipFill>
          <a:blip r:embed="rId3" cstate="print"/>
          <a:srcRect/>
          <a:stretch>
            <a:fillRect/>
          </a:stretch>
        </p:blipFill>
        <p:spPr bwMode="auto">
          <a:xfrm>
            <a:off x="827584" y="2139702"/>
            <a:ext cx="7380820" cy="2214246"/>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468"/>
            <a:ext cx="8604448" cy="661764"/>
          </a:xfrm>
        </p:spPr>
        <p:txBody>
          <a:bodyPr>
            <a:normAutofit fontScale="90000"/>
          </a:bodyPr>
          <a:lstStyle/>
          <a:p>
            <a:r>
              <a:rPr lang="zh-CN" altLang="en-US" sz="3600" dirty="0" smtClean="0"/>
              <a:t>分类算法</a:t>
            </a:r>
            <a:r>
              <a:rPr lang="en-US" altLang="zh-CN" sz="3600" dirty="0" smtClean="0"/>
              <a:t>-SVM(Support Vector Machine)</a:t>
            </a:r>
            <a:endParaRPr lang="zh-CN" altLang="en-US" sz="3600" dirty="0"/>
          </a:p>
        </p:txBody>
      </p:sp>
      <p:sp>
        <p:nvSpPr>
          <p:cNvPr id="9" name="内容占位符 8"/>
          <p:cNvSpPr>
            <a:spLocks noGrp="1"/>
          </p:cNvSpPr>
          <p:nvPr>
            <p:ph sz="quarter" idx="1"/>
          </p:nvPr>
        </p:nvSpPr>
        <p:spPr>
          <a:xfrm>
            <a:off x="529208" y="735546"/>
            <a:ext cx="8075240" cy="4212468"/>
          </a:xfrm>
        </p:spPr>
        <p:txBody>
          <a:bodyPr>
            <a:normAutofit fontScale="92500" lnSpcReduction="20000"/>
          </a:bodyPr>
          <a:lstStyle/>
          <a:p>
            <a:r>
              <a:rPr lang="zh-CN" altLang="en-US" sz="2800" b="1" dirty="0" smtClean="0">
                <a:solidFill>
                  <a:srgbClr val="000099"/>
                </a:solidFill>
              </a:rPr>
              <a:t>思想：</a:t>
            </a:r>
            <a:endParaRPr lang="en-US" altLang="zh-CN" sz="2800" b="1" dirty="0" smtClean="0">
              <a:solidFill>
                <a:srgbClr val="000099"/>
              </a:solidFill>
            </a:endParaRPr>
          </a:p>
          <a:p>
            <a:pPr>
              <a:buNone/>
            </a:pPr>
            <a:r>
              <a:rPr lang="zh-CN" altLang="en-US" dirty="0" smtClean="0"/>
              <a:t>            找到最佳超平面使得正负样本间隔最大</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采用核函数解决非线性问题（高维映射、低维内积）</a:t>
            </a:r>
            <a:endParaRPr lang="en-US" altLang="zh-CN" dirty="0" smtClean="0"/>
          </a:p>
          <a:p>
            <a:r>
              <a:rPr lang="zh-CN" altLang="en-US" dirty="0" smtClean="0"/>
              <a:t>适用于：小样本、非线性、高维度问题</a:t>
            </a:r>
            <a:endParaRPr lang="en-US" altLang="zh-CN" dirty="0" smtClean="0"/>
          </a:p>
          <a:p>
            <a:r>
              <a:rPr lang="zh-CN" altLang="en-US" dirty="0" smtClean="0"/>
              <a:t>缺点：数据敏感、非线性问题需选核函数、复杂度高</a:t>
            </a:r>
            <a:endParaRPr lang="en-US" altLang="zh-CN" dirty="0" smtClean="0"/>
          </a:p>
          <a:p>
            <a:endParaRPr lang="en-US" altLang="zh-CN" dirty="0" smtClean="0"/>
          </a:p>
          <a:p>
            <a:pPr>
              <a:buNone/>
            </a:pPr>
            <a:endParaRPr lang="en-US" altLang="zh-CN" dirty="0" smtClean="0"/>
          </a:p>
          <a:p>
            <a:endParaRPr lang="en-US" altLang="zh-CN" dirty="0" smtClean="0"/>
          </a:p>
          <a:p>
            <a:endParaRPr lang="en-US" altLang="zh-CN" dirty="0" smtClean="0"/>
          </a:p>
          <a:p>
            <a:endParaRPr lang="en-US" altLang="zh-CN" dirty="0" smtClean="0"/>
          </a:p>
          <a:p>
            <a:pPr>
              <a:buNone/>
            </a:pPr>
            <a:endParaRPr lang="en-US" altLang="zh-CN" dirty="0" smtClean="0"/>
          </a:p>
        </p:txBody>
      </p:sp>
      <p:sp>
        <p:nvSpPr>
          <p:cNvPr id="111618" name="AutoShape 2" descr="https://img-blog.csdn.net/2018030421454722?watermark/2/text/aHR0cDovL2Jsb2cuY3Nkbi5uZXQvbGl1Z2FuNTI4/font/5a6L5L2T/fontsize/400/fill/I0JBQkFCMA==/dissolve/70"/>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1620" name="AutoShape 4" descr="https://img-blog.csdn.net/2018030421454722?watermark/2/text/aHR0cDovL2Jsb2cuY3Nkbi5uZXQvbGl1Z2FuNTI4/font/5a6L5L2T/fontsize/400/fill/I0JBQkFCMA==/dissolve/70"/>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1622" name="AutoShape 6" descr="ellipse"/>
          <p:cNvSpPr>
            <a:spLocks noChangeAspect="1" noChangeArrowheads="1"/>
          </p:cNvSpPr>
          <p:nvPr/>
        </p:nvSpPr>
        <p:spPr bwMode="auto">
          <a:xfrm>
            <a:off x="155575" y="-1177528"/>
            <a:ext cx="4638675" cy="24574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 name="图片 7" descr="2018030421454722.png"/>
          <p:cNvPicPr>
            <a:picLocks noChangeAspect="1"/>
          </p:cNvPicPr>
          <p:nvPr/>
        </p:nvPicPr>
        <p:blipFill>
          <a:blip r:embed="rId3" cstate="print"/>
          <a:stretch>
            <a:fillRect/>
          </a:stretch>
        </p:blipFill>
        <p:spPr>
          <a:xfrm>
            <a:off x="611560" y="1522017"/>
            <a:ext cx="3816424" cy="2021842"/>
          </a:xfrm>
          <a:prstGeom prst="rect">
            <a:avLst/>
          </a:prstGeom>
        </p:spPr>
      </p:pic>
      <p:pic>
        <p:nvPicPr>
          <p:cNvPr id="10" name="图片 9" descr="20180304214555294.png"/>
          <p:cNvPicPr>
            <a:picLocks noChangeAspect="1"/>
          </p:cNvPicPr>
          <p:nvPr/>
        </p:nvPicPr>
        <p:blipFill>
          <a:blip r:embed="rId4" cstate="print"/>
          <a:stretch>
            <a:fillRect/>
          </a:stretch>
        </p:blipFill>
        <p:spPr>
          <a:xfrm>
            <a:off x="4572001" y="1491630"/>
            <a:ext cx="3830825" cy="205222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cstate="print"/>
          <a:srcRect/>
          <a:stretch>
            <a:fillRect/>
          </a:stretch>
        </p:blipFill>
        <p:spPr bwMode="auto">
          <a:xfrm>
            <a:off x="81184" y="2463738"/>
            <a:ext cx="4850856" cy="2478060"/>
          </a:xfrm>
          <a:prstGeom prst="rect">
            <a:avLst/>
          </a:prstGeom>
          <a:noFill/>
          <a:ln w="9525">
            <a:noFill/>
            <a:miter lim="800000"/>
            <a:headEnd/>
            <a:tailEnd/>
          </a:ln>
        </p:spPr>
      </p:pic>
      <p:sp>
        <p:nvSpPr>
          <p:cNvPr id="2" name="标题 1"/>
          <p:cNvSpPr>
            <a:spLocks noGrp="1"/>
          </p:cNvSpPr>
          <p:nvPr>
            <p:ph type="title"/>
          </p:nvPr>
        </p:nvSpPr>
        <p:spPr>
          <a:xfrm>
            <a:off x="683568" y="195486"/>
            <a:ext cx="7772400" cy="597713"/>
          </a:xfrm>
        </p:spPr>
        <p:txBody>
          <a:bodyPr>
            <a:normAutofit fontScale="90000"/>
          </a:bodyPr>
          <a:lstStyle/>
          <a:p>
            <a:r>
              <a:rPr lang="en-US" altLang="zh-CN" sz="3600" dirty="0" smtClean="0"/>
              <a:t>SVM</a:t>
            </a:r>
            <a:r>
              <a:rPr lang="zh-CN" altLang="en-US" sz="3600" dirty="0" smtClean="0"/>
              <a:t>在金融中的应用</a:t>
            </a:r>
            <a:endParaRPr lang="zh-CN" altLang="en-US" sz="3600" dirty="0"/>
          </a:p>
        </p:txBody>
      </p:sp>
      <p:sp>
        <p:nvSpPr>
          <p:cNvPr id="3" name="内容占位符 2"/>
          <p:cNvSpPr>
            <a:spLocks noGrp="1"/>
          </p:cNvSpPr>
          <p:nvPr>
            <p:ph sz="quarter" idx="1"/>
          </p:nvPr>
        </p:nvSpPr>
        <p:spPr>
          <a:xfrm>
            <a:off x="395536" y="843558"/>
            <a:ext cx="8748464" cy="3646140"/>
          </a:xfrm>
        </p:spPr>
        <p:txBody>
          <a:bodyPr>
            <a:normAutofit/>
          </a:bodyPr>
          <a:lstStyle/>
          <a:p>
            <a:r>
              <a:rPr lang="zh-CN" altLang="en-US" sz="2400" b="1" dirty="0" smtClean="0">
                <a:solidFill>
                  <a:srgbClr val="000099"/>
                </a:solidFill>
              </a:rPr>
              <a:t>举例</a:t>
            </a:r>
            <a:r>
              <a:rPr lang="zh-CN" altLang="en-US" sz="2400" dirty="0" smtClean="0"/>
              <a:t>：</a:t>
            </a:r>
            <a:r>
              <a:rPr lang="zh-CN" altLang="en-US" sz="2400" b="1" dirty="0" smtClean="0">
                <a:solidFill>
                  <a:srgbClr val="000099"/>
                </a:solidFill>
              </a:rPr>
              <a:t>资产价格变化方向的预测</a:t>
            </a:r>
            <a:endParaRPr lang="en-US" altLang="zh-CN" sz="2400" b="1" dirty="0" smtClean="0">
              <a:solidFill>
                <a:srgbClr val="000099"/>
              </a:solidFill>
            </a:endParaRPr>
          </a:p>
          <a:p>
            <a:pPr>
              <a:buNone/>
            </a:pPr>
            <a:r>
              <a:rPr lang="en-US" altLang="zh-CN" sz="2400" b="1" dirty="0" smtClean="0">
                <a:solidFill>
                  <a:srgbClr val="000099"/>
                </a:solidFill>
              </a:rPr>
              <a:t>         </a:t>
            </a:r>
            <a:r>
              <a:rPr lang="zh-CN" altLang="en-US" sz="2000" b="1" dirty="0" smtClean="0">
                <a:solidFill>
                  <a:srgbClr val="000099"/>
                </a:solidFill>
              </a:rPr>
              <a:t>线性组合                   </a:t>
            </a:r>
            <a:r>
              <a:rPr lang="en-US" altLang="zh-CN" sz="2000" b="1" dirty="0" smtClean="0">
                <a:solidFill>
                  <a:srgbClr val="000099"/>
                </a:solidFill>
              </a:rPr>
              <a:t>SVM</a:t>
            </a:r>
            <a:r>
              <a:rPr lang="zh-CN" altLang="en-US" sz="2000" b="1" dirty="0" smtClean="0">
                <a:solidFill>
                  <a:srgbClr val="000099"/>
                </a:solidFill>
              </a:rPr>
              <a:t>分类</a:t>
            </a:r>
            <a:endParaRPr lang="en-US" altLang="zh-CN" sz="2400" b="1" dirty="0" smtClean="0">
              <a:solidFill>
                <a:srgbClr val="000099"/>
              </a:solidFill>
            </a:endParaRPr>
          </a:p>
          <a:p>
            <a:r>
              <a:rPr lang="zh-CN" altLang="en-US" sz="2400" b="1" dirty="0" smtClean="0">
                <a:solidFill>
                  <a:srgbClr val="000099"/>
                </a:solidFill>
              </a:rPr>
              <a:t>举例：多因子选股</a:t>
            </a:r>
            <a:r>
              <a:rPr lang="zh-CN" altLang="en-US" sz="2400" dirty="0" smtClean="0"/>
              <a:t>（训练：因子暴露度和收益率）</a:t>
            </a:r>
            <a:endParaRPr lang="en-US" altLang="zh-CN" sz="2400" dirty="0" smtClean="0"/>
          </a:p>
          <a:p>
            <a:pPr>
              <a:buNone/>
            </a:pPr>
            <a:r>
              <a:rPr lang="en-US" altLang="zh-CN" sz="2000" dirty="0" smtClean="0"/>
              <a:t>   1.  </a:t>
            </a:r>
            <a:r>
              <a:rPr lang="zh-CN" altLang="en-US" sz="2000" dirty="0" smtClean="0"/>
              <a:t>线性核收益分化明显（高斯核、多项式核、线性核）</a:t>
            </a:r>
            <a:endParaRPr lang="en-US" altLang="zh-CN" sz="2000" dirty="0" smtClean="0"/>
          </a:p>
          <a:p>
            <a:pPr>
              <a:buNone/>
            </a:pPr>
            <a:r>
              <a:rPr lang="en-US" altLang="zh-CN" sz="2000" dirty="0" smtClean="0"/>
              <a:t>   2. </a:t>
            </a:r>
            <a:r>
              <a:rPr lang="zh-CN" altLang="en-US" sz="2000" dirty="0" smtClean="0"/>
              <a:t>与传统多因子模型比无较大优势</a:t>
            </a:r>
            <a:endParaRPr lang="en-US" altLang="zh-CN" sz="2000" dirty="0" smtClean="0"/>
          </a:p>
        </p:txBody>
      </p:sp>
      <p:pic>
        <p:nvPicPr>
          <p:cNvPr id="6" name="Picture 2"/>
          <p:cNvPicPr>
            <a:picLocks noChangeAspect="1" noChangeArrowheads="1"/>
          </p:cNvPicPr>
          <p:nvPr/>
        </p:nvPicPr>
        <p:blipFill>
          <a:blip r:embed="rId4" cstate="print"/>
          <a:srcRect/>
          <a:stretch>
            <a:fillRect/>
          </a:stretch>
        </p:blipFill>
        <p:spPr bwMode="auto">
          <a:xfrm>
            <a:off x="4932040" y="2757721"/>
            <a:ext cx="4141166" cy="2190293"/>
          </a:xfrm>
          <a:prstGeom prst="rect">
            <a:avLst/>
          </a:prstGeom>
          <a:noFill/>
          <a:ln w="9525">
            <a:noFill/>
            <a:miter lim="800000"/>
            <a:headEnd/>
            <a:tailEnd/>
          </a:ln>
        </p:spPr>
      </p:pic>
      <p:sp>
        <p:nvSpPr>
          <p:cNvPr id="7" name="右箭头 6"/>
          <p:cNvSpPr/>
          <p:nvPr/>
        </p:nvSpPr>
        <p:spPr>
          <a:xfrm>
            <a:off x="2411760" y="1419622"/>
            <a:ext cx="1080120" cy="216024"/>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28550"/>
            <a:ext cx="7772400" cy="857250"/>
          </a:xfrm>
        </p:spPr>
        <p:txBody>
          <a:bodyPr>
            <a:normAutofit/>
          </a:bodyPr>
          <a:lstStyle/>
          <a:p>
            <a:r>
              <a:rPr lang="zh-CN" altLang="en-US" sz="3600" dirty="0" smtClean="0"/>
              <a:t>算法介绍</a:t>
            </a:r>
            <a:r>
              <a:rPr lang="en-US" altLang="zh-CN" sz="3600" dirty="0" smtClean="0"/>
              <a:t>——</a:t>
            </a:r>
            <a:r>
              <a:rPr lang="zh-CN" altLang="en-US" sz="3600" dirty="0" smtClean="0"/>
              <a:t>决策树</a:t>
            </a:r>
            <a:r>
              <a:rPr lang="en-US" altLang="zh-CN" sz="3600" dirty="0" smtClean="0"/>
              <a:t>(Decision Tree)</a:t>
            </a:r>
            <a:endParaRPr lang="zh-CN" altLang="en-US" sz="3600" dirty="0"/>
          </a:p>
        </p:txBody>
      </p:sp>
      <p:sp>
        <p:nvSpPr>
          <p:cNvPr id="9" name="内容占位符 8"/>
          <p:cNvSpPr>
            <a:spLocks noGrp="1"/>
          </p:cNvSpPr>
          <p:nvPr>
            <p:ph sz="quarter" idx="1"/>
          </p:nvPr>
        </p:nvSpPr>
        <p:spPr>
          <a:xfrm>
            <a:off x="755576" y="843558"/>
            <a:ext cx="7772400" cy="4299942"/>
          </a:xfrm>
        </p:spPr>
        <p:txBody>
          <a:bodyPr>
            <a:normAutofit fontScale="92500" lnSpcReduction="20000"/>
          </a:bodyPr>
          <a:lstStyle/>
          <a:p>
            <a:endParaRPr lang="en-US" altLang="zh-CN" sz="2800" dirty="0" smtClean="0"/>
          </a:p>
          <a:p>
            <a:pPr>
              <a:buNone/>
            </a:pPr>
            <a:endParaRPr lang="en-US" altLang="zh-CN" sz="2400" dirty="0" smtClean="0"/>
          </a:p>
          <a:p>
            <a:pPr>
              <a:buNone/>
            </a:pPr>
            <a:endParaRPr lang="en-US" altLang="zh-CN" sz="2400" dirty="0" smtClean="0"/>
          </a:p>
          <a:p>
            <a:pPr>
              <a:buNone/>
            </a:pPr>
            <a:endParaRPr lang="en-US" altLang="zh-CN" sz="2400" dirty="0" smtClean="0"/>
          </a:p>
          <a:p>
            <a:pPr>
              <a:buNone/>
            </a:pPr>
            <a:endParaRPr lang="en-US" altLang="zh-CN" sz="2400" dirty="0" smtClean="0"/>
          </a:p>
          <a:p>
            <a:pPr>
              <a:buNone/>
            </a:pPr>
            <a:endParaRPr lang="en-US" altLang="zh-CN" sz="2400" dirty="0" smtClean="0"/>
          </a:p>
          <a:p>
            <a:pPr>
              <a:buNone/>
            </a:pPr>
            <a:endParaRPr lang="en-US" altLang="zh-CN" sz="2400" dirty="0" smtClean="0"/>
          </a:p>
          <a:p>
            <a:r>
              <a:rPr lang="zh-CN" altLang="en-US" sz="2400" dirty="0" smtClean="0"/>
              <a:t>非企业投资决策技术</a:t>
            </a:r>
            <a:endParaRPr lang="en-US" altLang="zh-CN" sz="2400" dirty="0" smtClean="0"/>
          </a:p>
          <a:p>
            <a:r>
              <a:rPr lang="zh-CN" altLang="en-US" sz="2400" b="1" dirty="0" smtClean="0">
                <a:solidFill>
                  <a:srgbClr val="000099"/>
                </a:solidFill>
              </a:rPr>
              <a:t>用于</a:t>
            </a:r>
            <a:r>
              <a:rPr lang="zh-CN" altLang="en-US" sz="2400" dirty="0" smtClean="0"/>
              <a:t>：分类和预测</a:t>
            </a:r>
            <a:endParaRPr lang="en-US" altLang="zh-CN" sz="2400" dirty="0" smtClean="0"/>
          </a:p>
          <a:p>
            <a:r>
              <a:rPr lang="zh-CN" altLang="en-US" sz="2400" b="1" dirty="0" smtClean="0">
                <a:solidFill>
                  <a:srgbClr val="000099"/>
                </a:solidFill>
              </a:rPr>
              <a:t>方法：</a:t>
            </a:r>
            <a:r>
              <a:rPr lang="zh-CN" altLang="en-US" sz="2400" dirty="0" smtClean="0"/>
              <a:t>寻找最优变量和分裂阈值（</a:t>
            </a:r>
            <a:r>
              <a:rPr lang="en-US" altLang="zh-CN" sz="2400" dirty="0" err="1" smtClean="0"/>
              <a:t>Gini</a:t>
            </a:r>
            <a:r>
              <a:rPr lang="zh-CN" altLang="en-US" sz="2400" dirty="0" smtClean="0"/>
              <a:t>系数、熵</a:t>
            </a:r>
            <a:r>
              <a:rPr lang="zh-CN" altLang="en-US" sz="2400" dirty="0" smtClean="0"/>
              <a:t>），最小化损失函数</a:t>
            </a:r>
            <a:endParaRPr lang="en-US" altLang="zh-CN" sz="2400" dirty="0" smtClean="0"/>
          </a:p>
          <a:p>
            <a:r>
              <a:rPr lang="zh-CN" altLang="en-US" sz="2400" b="1" dirty="0" smtClean="0">
                <a:solidFill>
                  <a:srgbClr val="000099"/>
                </a:solidFill>
              </a:rPr>
              <a:t>特点</a:t>
            </a:r>
            <a:r>
              <a:rPr lang="zh-CN" altLang="en-US" sz="2400" dirty="0" smtClean="0"/>
              <a:t>：逻辑简单、鲁棒性差、可集合其他模型</a:t>
            </a:r>
            <a:endParaRPr lang="en-US" altLang="zh-CN" sz="2400" dirty="0" smtClean="0"/>
          </a:p>
        </p:txBody>
      </p:sp>
      <p:sp>
        <p:nvSpPr>
          <p:cNvPr id="111618" name="AutoShape 2" descr="https://img-blog.csdn.net/2018030421454722?watermark/2/text/aHR0cDovL2Jsb2cuY3Nkbi5uZXQvbGl1Z2FuNTI4/font/5a6L5L2T/fontsize/400/fill/I0JBQkFCMA==/dissolve/70"/>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1620" name="AutoShape 4" descr="https://img-blog.csdn.net/2018030421454722?watermark/2/text/aHR0cDovL2Jsb2cuY3Nkbi5uZXQvbGl1Z2FuNTI4/font/5a6L5L2T/fontsize/400/fill/I0JBQkFCMA==/dissolve/70"/>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1622" name="AutoShape 6" descr="ellipse"/>
          <p:cNvSpPr>
            <a:spLocks noChangeAspect="1" noChangeArrowheads="1"/>
          </p:cNvSpPr>
          <p:nvPr/>
        </p:nvSpPr>
        <p:spPr bwMode="auto">
          <a:xfrm>
            <a:off x="155575" y="-1177528"/>
            <a:ext cx="4638675" cy="24574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 name="Picture 1"/>
          <p:cNvPicPr>
            <a:picLocks noChangeAspect="1" noChangeArrowheads="1"/>
          </p:cNvPicPr>
          <p:nvPr/>
        </p:nvPicPr>
        <p:blipFill>
          <a:blip r:embed="rId3" cstate="print"/>
          <a:srcRect/>
          <a:stretch>
            <a:fillRect/>
          </a:stretch>
        </p:blipFill>
        <p:spPr bwMode="auto">
          <a:xfrm>
            <a:off x="714920" y="735546"/>
            <a:ext cx="4937201" cy="2484276"/>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6444208" y="3219823"/>
            <a:ext cx="2138561" cy="762566"/>
          </a:xfrm>
          <a:prstGeom prst="rect">
            <a:avLst/>
          </a:prstGeom>
          <a:noFill/>
          <a:ln w="9525">
            <a:noFill/>
            <a:miter lim="800000"/>
            <a:headEnd/>
            <a:tailEnd/>
          </a:ln>
        </p:spPr>
      </p:pic>
      <p:sp>
        <p:nvSpPr>
          <p:cNvPr id="14" name="椭圆 13"/>
          <p:cNvSpPr/>
          <p:nvPr/>
        </p:nvSpPr>
        <p:spPr>
          <a:xfrm>
            <a:off x="7082581" y="1005576"/>
            <a:ext cx="928688"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a:solidFill>
                  <a:srgbClr val="FFFFFF"/>
                </a:solidFill>
                <a:latin typeface="幼圆" pitchFamily="49" charset="-122"/>
                <a:ea typeface="幼圆" pitchFamily="49" charset="-122"/>
              </a:rPr>
              <a:t>体温</a:t>
            </a:r>
          </a:p>
        </p:txBody>
      </p:sp>
      <p:cxnSp>
        <p:nvCxnSpPr>
          <p:cNvPr id="15" name="直接箭头连接符 14"/>
          <p:cNvCxnSpPr/>
          <p:nvPr/>
        </p:nvCxnSpPr>
        <p:spPr>
          <a:xfrm rot="5400000">
            <a:off x="7029004" y="1416342"/>
            <a:ext cx="321469"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16200000" flipH="1">
            <a:off x="7788027" y="1443130"/>
            <a:ext cx="375047" cy="357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296770" y="1755670"/>
            <a:ext cx="928687"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a:solidFill>
                  <a:srgbClr val="FFFFFF"/>
                </a:solidFill>
                <a:latin typeface="幼圆" pitchFamily="49" charset="-122"/>
                <a:ea typeface="幼圆" pitchFamily="49" charset="-122"/>
              </a:rPr>
              <a:t>表皮</a:t>
            </a:r>
          </a:p>
        </p:txBody>
      </p:sp>
      <p:sp>
        <p:nvSpPr>
          <p:cNvPr id="18" name="TextBox 17"/>
          <p:cNvSpPr txBox="1">
            <a:spLocks noChangeArrowheads="1"/>
          </p:cNvSpPr>
          <p:nvPr/>
        </p:nvSpPr>
        <p:spPr bwMode="auto">
          <a:xfrm>
            <a:off x="6439644" y="1424677"/>
            <a:ext cx="785812" cy="369332"/>
          </a:xfrm>
          <a:prstGeom prst="rect">
            <a:avLst/>
          </a:prstGeom>
          <a:noFill/>
          <a:ln w="9525">
            <a:noFill/>
            <a:miter lim="800000"/>
            <a:headEnd/>
            <a:tailEnd/>
          </a:ln>
        </p:spPr>
        <p:txBody>
          <a:bodyPr>
            <a:spAutoFit/>
          </a:bodyPr>
          <a:lstStyle/>
          <a:p>
            <a:r>
              <a:rPr lang="zh-CN" altLang="en-US" b="1">
                <a:latin typeface="幼圆" pitchFamily="49" charset="-122"/>
                <a:ea typeface="幼圆" pitchFamily="49" charset="-122"/>
              </a:rPr>
              <a:t>冷血</a:t>
            </a:r>
          </a:p>
        </p:txBody>
      </p:sp>
      <p:sp>
        <p:nvSpPr>
          <p:cNvPr id="19" name="TextBox 19"/>
          <p:cNvSpPr txBox="1">
            <a:spLocks noChangeArrowheads="1"/>
          </p:cNvSpPr>
          <p:nvPr/>
        </p:nvSpPr>
        <p:spPr bwMode="auto">
          <a:xfrm>
            <a:off x="7939832" y="1434202"/>
            <a:ext cx="785813" cy="369332"/>
          </a:xfrm>
          <a:prstGeom prst="rect">
            <a:avLst/>
          </a:prstGeom>
          <a:noFill/>
          <a:ln w="9525">
            <a:noFill/>
            <a:miter lim="800000"/>
            <a:headEnd/>
            <a:tailEnd/>
          </a:ln>
        </p:spPr>
        <p:txBody>
          <a:bodyPr>
            <a:spAutoFit/>
          </a:bodyPr>
          <a:lstStyle/>
          <a:p>
            <a:r>
              <a:rPr lang="zh-CN" altLang="en-US" b="1">
                <a:latin typeface="幼圆" pitchFamily="49" charset="-122"/>
                <a:ea typeface="幼圆" pitchFamily="49" charset="-122"/>
              </a:rPr>
              <a:t>恒温</a:t>
            </a:r>
          </a:p>
        </p:txBody>
      </p:sp>
      <p:sp>
        <p:nvSpPr>
          <p:cNvPr id="20" name="圆角矩形 19"/>
          <p:cNvSpPr/>
          <p:nvPr/>
        </p:nvSpPr>
        <p:spPr>
          <a:xfrm>
            <a:off x="7654082" y="1862826"/>
            <a:ext cx="1071563" cy="3750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a:solidFill>
                  <a:srgbClr val="FFFFFF"/>
                </a:solidFill>
                <a:latin typeface="幼圆" pitchFamily="49" charset="-122"/>
                <a:ea typeface="幼圆" pitchFamily="49" charset="-122"/>
              </a:rPr>
              <a:t>非爬行类动物</a:t>
            </a:r>
          </a:p>
        </p:txBody>
      </p:sp>
      <p:cxnSp>
        <p:nvCxnSpPr>
          <p:cNvPr id="21" name="直接箭头连接符 20"/>
          <p:cNvCxnSpPr/>
          <p:nvPr/>
        </p:nvCxnSpPr>
        <p:spPr>
          <a:xfrm rot="5400000">
            <a:off x="6287840" y="2246803"/>
            <a:ext cx="375047"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16200000" flipH="1">
            <a:off x="6859340" y="2246803"/>
            <a:ext cx="375047"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5"/>
          <p:cNvSpPr txBox="1">
            <a:spLocks noChangeArrowheads="1"/>
          </p:cNvSpPr>
          <p:nvPr/>
        </p:nvSpPr>
        <p:spPr bwMode="auto">
          <a:xfrm>
            <a:off x="5868144" y="2237873"/>
            <a:ext cx="785812" cy="369332"/>
          </a:xfrm>
          <a:prstGeom prst="rect">
            <a:avLst/>
          </a:prstGeom>
          <a:noFill/>
          <a:ln w="9525">
            <a:noFill/>
            <a:miter lim="800000"/>
            <a:headEnd/>
            <a:tailEnd/>
          </a:ln>
        </p:spPr>
        <p:txBody>
          <a:bodyPr>
            <a:spAutoFit/>
          </a:bodyPr>
          <a:lstStyle/>
          <a:p>
            <a:r>
              <a:rPr lang="zh-CN" altLang="en-US" b="1">
                <a:latin typeface="幼圆" pitchFamily="49" charset="-122"/>
                <a:ea typeface="幼圆" pitchFamily="49" charset="-122"/>
              </a:rPr>
              <a:t>鳞片</a:t>
            </a:r>
          </a:p>
        </p:txBody>
      </p:sp>
      <p:sp>
        <p:nvSpPr>
          <p:cNvPr id="24" name="圆角矩形 23"/>
          <p:cNvSpPr/>
          <p:nvPr/>
        </p:nvSpPr>
        <p:spPr>
          <a:xfrm>
            <a:off x="5939581" y="2666498"/>
            <a:ext cx="928688" cy="3750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a:solidFill>
                  <a:srgbClr val="FFFFFF"/>
                </a:solidFill>
                <a:latin typeface="幼圆" pitchFamily="49" charset="-122"/>
                <a:ea typeface="幼圆" pitchFamily="49" charset="-122"/>
              </a:rPr>
              <a:t>爬行类动物</a:t>
            </a:r>
          </a:p>
        </p:txBody>
      </p:sp>
      <p:sp>
        <p:nvSpPr>
          <p:cNvPr id="25" name="圆角矩形 24"/>
          <p:cNvSpPr/>
          <p:nvPr/>
        </p:nvSpPr>
        <p:spPr>
          <a:xfrm>
            <a:off x="7154019" y="2666498"/>
            <a:ext cx="1071562" cy="3750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a:solidFill>
                  <a:srgbClr val="FFFFFF"/>
                </a:solidFill>
                <a:latin typeface="幼圆" pitchFamily="49" charset="-122"/>
                <a:ea typeface="幼圆" pitchFamily="49" charset="-122"/>
              </a:rPr>
              <a:t>非爬行类动物</a:t>
            </a:r>
          </a:p>
        </p:txBody>
      </p:sp>
      <p:sp>
        <p:nvSpPr>
          <p:cNvPr id="26" name="TextBox 28"/>
          <p:cNvSpPr txBox="1">
            <a:spLocks noChangeArrowheads="1"/>
          </p:cNvSpPr>
          <p:nvPr/>
        </p:nvSpPr>
        <p:spPr bwMode="auto">
          <a:xfrm>
            <a:off x="7154019" y="2237873"/>
            <a:ext cx="571500" cy="369332"/>
          </a:xfrm>
          <a:prstGeom prst="rect">
            <a:avLst/>
          </a:prstGeom>
          <a:noFill/>
          <a:ln w="9525">
            <a:noFill/>
            <a:miter lim="800000"/>
            <a:headEnd/>
            <a:tailEnd/>
          </a:ln>
        </p:spPr>
        <p:txBody>
          <a:bodyPr>
            <a:spAutoFit/>
          </a:bodyPr>
          <a:lstStyle/>
          <a:p>
            <a:r>
              <a:rPr lang="en-US" altLang="zh-CN" b="1">
                <a:latin typeface="幼圆" pitchFamily="49" charset="-122"/>
                <a:ea typeface="幼圆" pitchFamily="49" charset="-122"/>
              </a:rPr>
              <a:t>…</a:t>
            </a:r>
            <a:endParaRPr lang="zh-CN" altLang="en-US" b="1">
              <a:latin typeface="幼圆" pitchFamily="49" charset="-122"/>
              <a:ea typeface="幼圆" pitchFamily="49" charset="-122"/>
            </a:endParaRPr>
          </a:p>
        </p:txBody>
      </p:sp>
      <p:sp>
        <p:nvSpPr>
          <p:cNvPr id="27" name="矩形 29"/>
          <p:cNvSpPr>
            <a:spLocks noChangeArrowheads="1"/>
          </p:cNvSpPr>
          <p:nvPr/>
        </p:nvSpPr>
        <p:spPr bwMode="auto">
          <a:xfrm>
            <a:off x="8244408" y="3435846"/>
            <a:ext cx="568648" cy="1107996"/>
          </a:xfrm>
          <a:prstGeom prst="rect">
            <a:avLst/>
          </a:prstGeom>
          <a:noFill/>
          <a:ln w="9525">
            <a:noFill/>
            <a:miter lim="800000"/>
            <a:headEnd/>
            <a:tailEnd/>
          </a:ln>
        </p:spPr>
        <p:txBody>
          <a:bodyPr wrap="square">
            <a:spAutoFit/>
          </a:bodyPr>
          <a:lstStyle/>
          <a:p>
            <a:r>
              <a:rPr lang="zh-CN" altLang="en-US" sz="6600" b="1" dirty="0">
                <a:solidFill>
                  <a:srgbClr val="FF0000"/>
                </a:solidFill>
                <a:latin typeface="Arial Unicode MS" pitchFamily="34" charset="-122"/>
                <a:ea typeface="Arial Unicode MS" pitchFamily="34" charset="-122"/>
                <a:cs typeface="Arial Unicode MS" pitchFamily="34" charset="-122"/>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95486"/>
            <a:ext cx="7772400" cy="705725"/>
          </a:xfrm>
        </p:spPr>
        <p:txBody>
          <a:bodyPr>
            <a:normAutofit/>
          </a:bodyPr>
          <a:lstStyle/>
          <a:p>
            <a:r>
              <a:rPr lang="zh-CN" altLang="en-US" sz="3600" dirty="0" smtClean="0"/>
              <a:t>决策树在金融中的应用</a:t>
            </a:r>
            <a:endParaRPr lang="zh-CN" altLang="en-US" sz="3600" dirty="0"/>
          </a:p>
        </p:txBody>
      </p:sp>
      <p:sp>
        <p:nvSpPr>
          <p:cNvPr id="3" name="内容占位符 2"/>
          <p:cNvSpPr>
            <a:spLocks noGrp="1"/>
          </p:cNvSpPr>
          <p:nvPr>
            <p:ph sz="quarter" idx="1"/>
          </p:nvPr>
        </p:nvSpPr>
        <p:spPr/>
        <p:txBody>
          <a:bodyPr>
            <a:normAutofit/>
          </a:bodyPr>
          <a:lstStyle/>
          <a:p>
            <a:r>
              <a:rPr lang="zh-CN" altLang="en-US" sz="2400" dirty="0" smtClean="0"/>
              <a:t>举例：决策树选股 </a:t>
            </a:r>
            <a:endParaRPr lang="en-US" altLang="zh-CN" sz="2400" dirty="0" smtClean="0"/>
          </a:p>
          <a:p>
            <a:pPr>
              <a:buNone/>
            </a:pPr>
            <a:r>
              <a:rPr lang="zh-CN" altLang="en-US" sz="2000" b="1" dirty="0" smtClean="0">
                <a:solidFill>
                  <a:srgbClr val="00B050"/>
                </a:solidFill>
              </a:rPr>
              <a:t>     因子暴露度与个股收益率存在非线性关系</a:t>
            </a:r>
            <a:endParaRPr lang="en-US" altLang="zh-CN" sz="2000" b="1" dirty="0" smtClean="0">
              <a:solidFill>
                <a:srgbClr val="00B050"/>
              </a:solidFill>
            </a:endParaRPr>
          </a:p>
          <a:p>
            <a:pPr>
              <a:buNone/>
            </a:pPr>
            <a:r>
              <a:rPr lang="en-US" altLang="zh-CN" sz="1800" dirty="0" smtClean="0"/>
              <a:t>       </a:t>
            </a:r>
            <a:r>
              <a:rPr lang="zh-CN" altLang="en-US" sz="1800" dirty="0" smtClean="0"/>
              <a:t>选用：动量（</a:t>
            </a:r>
            <a:r>
              <a:rPr lang="en-US" altLang="zh-CN" sz="1800" dirty="0" smtClean="0"/>
              <a:t>Mom</a:t>
            </a:r>
            <a:r>
              <a:rPr lang="zh-CN" altLang="en-US" sz="1800" dirty="0" smtClean="0"/>
              <a:t>）、波动率（</a:t>
            </a:r>
            <a:r>
              <a:rPr lang="en-US" altLang="zh-CN" sz="1800" dirty="0" err="1" smtClean="0"/>
              <a:t>Vol</a:t>
            </a:r>
            <a:r>
              <a:rPr lang="zh-CN" altLang="en-US" sz="1800" dirty="0" smtClean="0"/>
              <a:t>），市盈率（</a:t>
            </a:r>
            <a:r>
              <a:rPr lang="en-US" altLang="zh-CN" sz="1800" dirty="0" smtClean="0"/>
              <a:t>PE</a:t>
            </a:r>
            <a:r>
              <a:rPr lang="zh-CN" altLang="en-US" sz="1800" dirty="0" smtClean="0"/>
              <a:t>）三个因子</a:t>
            </a:r>
            <a:endParaRPr lang="en-US" altLang="zh-CN" sz="1800" dirty="0" smtClean="0"/>
          </a:p>
        </p:txBody>
      </p:sp>
      <p:pic>
        <p:nvPicPr>
          <p:cNvPr id="4" name="Picture 4" descr="http://5b0988e595225.cdn.sohucs.com/images/20170905/41751236fe3b4747ba863d6665c982c4.png"/>
          <p:cNvPicPr>
            <a:picLocks noChangeAspect="1" noChangeArrowheads="1"/>
          </p:cNvPicPr>
          <p:nvPr/>
        </p:nvPicPr>
        <p:blipFill>
          <a:blip r:embed="rId3" cstate="print"/>
          <a:srcRect/>
          <a:stretch>
            <a:fillRect/>
          </a:stretch>
        </p:blipFill>
        <p:spPr bwMode="auto">
          <a:xfrm>
            <a:off x="1547665" y="2247714"/>
            <a:ext cx="5871543" cy="2556284"/>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10344"/>
            <a:ext cx="7772400" cy="587220"/>
          </a:xfrm>
        </p:spPr>
        <p:txBody>
          <a:bodyPr>
            <a:normAutofit fontScale="90000"/>
          </a:bodyPr>
          <a:lstStyle/>
          <a:p>
            <a:r>
              <a:rPr lang="zh-CN" altLang="en-US" sz="3600" dirty="0" smtClean="0"/>
              <a:t>内容</a:t>
            </a:r>
            <a:endParaRPr lang="zh-CN" altLang="en-US" sz="3600" dirty="0"/>
          </a:p>
        </p:txBody>
      </p:sp>
      <p:sp>
        <p:nvSpPr>
          <p:cNvPr id="3" name="内容占位符 2"/>
          <p:cNvSpPr>
            <a:spLocks noGrp="1"/>
          </p:cNvSpPr>
          <p:nvPr>
            <p:ph sz="quarter" idx="1"/>
          </p:nvPr>
        </p:nvSpPr>
        <p:spPr>
          <a:xfrm>
            <a:off x="899592" y="1005576"/>
            <a:ext cx="7772400" cy="3618402"/>
          </a:xfrm>
        </p:spPr>
        <p:txBody>
          <a:bodyPr>
            <a:noAutofit/>
          </a:bodyPr>
          <a:lstStyle/>
          <a:p>
            <a:r>
              <a:rPr lang="zh-CN" altLang="en-US" sz="2800" b="1" dirty="0" smtClean="0">
                <a:solidFill>
                  <a:schemeClr val="tx2"/>
                </a:solidFill>
                <a:latin typeface="+mj-lt"/>
                <a:ea typeface="+mj-ea"/>
                <a:cs typeface="+mj-cs"/>
              </a:rPr>
              <a:t>人工智能</a:t>
            </a:r>
            <a:endParaRPr lang="en-US" altLang="zh-CN" sz="2800" b="1" dirty="0" smtClean="0">
              <a:solidFill>
                <a:schemeClr val="tx2"/>
              </a:solidFill>
              <a:latin typeface="+mj-lt"/>
              <a:ea typeface="+mj-ea"/>
              <a:cs typeface="+mj-cs"/>
            </a:endParaRPr>
          </a:p>
          <a:p>
            <a:r>
              <a:rPr lang="zh-CN" altLang="en-US" sz="2800" b="1" dirty="0" smtClean="0">
                <a:solidFill>
                  <a:schemeClr val="tx2"/>
                </a:solidFill>
                <a:latin typeface="+mj-lt"/>
                <a:ea typeface="+mj-ea"/>
                <a:cs typeface="+mj-cs"/>
              </a:rPr>
              <a:t>机器学习</a:t>
            </a:r>
            <a:r>
              <a:rPr lang="en-US" altLang="zh-CN" sz="2800" b="1" dirty="0" smtClean="0">
                <a:solidFill>
                  <a:schemeClr val="tx2"/>
                </a:solidFill>
                <a:latin typeface="+mj-lt"/>
                <a:ea typeface="+mj-ea"/>
                <a:cs typeface="+mj-cs"/>
              </a:rPr>
              <a:t>——AI</a:t>
            </a:r>
            <a:r>
              <a:rPr lang="zh-CN" altLang="en-US" sz="2800" b="1" dirty="0" smtClean="0">
                <a:solidFill>
                  <a:schemeClr val="tx2"/>
                </a:solidFill>
                <a:latin typeface="+mj-lt"/>
                <a:ea typeface="+mj-ea"/>
                <a:cs typeface="+mj-cs"/>
              </a:rPr>
              <a:t>分支</a:t>
            </a:r>
            <a:endParaRPr lang="en-US" altLang="zh-CN" sz="2800" b="1" dirty="0" smtClean="0">
              <a:solidFill>
                <a:schemeClr val="tx2"/>
              </a:solidFill>
              <a:latin typeface="+mj-lt"/>
              <a:ea typeface="+mj-ea"/>
              <a:cs typeface="+mj-cs"/>
            </a:endParaRPr>
          </a:p>
          <a:p>
            <a:pPr lvl="1"/>
            <a:r>
              <a:rPr lang="zh-CN" altLang="en-US" b="1" dirty="0" smtClean="0">
                <a:solidFill>
                  <a:schemeClr val="tx2"/>
                </a:solidFill>
                <a:latin typeface="+mj-lt"/>
                <a:ea typeface="+mj-ea"/>
                <a:cs typeface="+mj-cs"/>
              </a:rPr>
              <a:t>定义、流派</a:t>
            </a:r>
            <a:endParaRPr lang="en-US" altLang="zh-CN" b="1" dirty="0" smtClean="0">
              <a:solidFill>
                <a:schemeClr val="tx2"/>
              </a:solidFill>
              <a:latin typeface="+mj-lt"/>
              <a:ea typeface="+mj-ea"/>
              <a:cs typeface="+mj-cs"/>
            </a:endParaRPr>
          </a:p>
          <a:p>
            <a:pPr lvl="1"/>
            <a:r>
              <a:rPr lang="zh-CN" altLang="en-US" b="1" dirty="0" smtClean="0">
                <a:solidFill>
                  <a:schemeClr val="tx2"/>
                </a:solidFill>
                <a:latin typeface="+mj-lt"/>
                <a:ea typeface="+mj-ea"/>
                <a:cs typeface="+mj-cs"/>
              </a:rPr>
              <a:t>任务</a:t>
            </a:r>
            <a:endParaRPr lang="en-US" altLang="zh-CN" b="1" dirty="0" smtClean="0">
              <a:solidFill>
                <a:schemeClr val="tx2"/>
              </a:solidFill>
              <a:latin typeface="+mj-lt"/>
              <a:ea typeface="+mj-ea"/>
              <a:cs typeface="+mj-cs"/>
            </a:endParaRPr>
          </a:p>
          <a:p>
            <a:pPr lvl="1"/>
            <a:r>
              <a:rPr lang="zh-CN" altLang="en-US" b="1" dirty="0" smtClean="0">
                <a:solidFill>
                  <a:schemeClr val="tx2"/>
                </a:solidFill>
                <a:latin typeface="+mj-lt"/>
                <a:ea typeface="+mj-ea"/>
                <a:cs typeface="+mj-cs"/>
              </a:rPr>
              <a:t>常见范式</a:t>
            </a:r>
            <a:endParaRPr lang="en-US" altLang="zh-CN" b="1" dirty="0" smtClean="0">
              <a:solidFill>
                <a:schemeClr val="tx2"/>
              </a:solidFill>
              <a:latin typeface="+mj-lt"/>
              <a:ea typeface="+mj-ea"/>
              <a:cs typeface="+mj-cs"/>
            </a:endParaRPr>
          </a:p>
          <a:p>
            <a:pPr lvl="1"/>
            <a:r>
              <a:rPr lang="zh-CN" altLang="en-US" b="1" dirty="0" smtClean="0">
                <a:solidFill>
                  <a:schemeClr val="tx2"/>
                </a:solidFill>
                <a:latin typeface="+mj-lt"/>
                <a:ea typeface="+mj-ea"/>
                <a:cs typeface="+mj-cs"/>
              </a:rPr>
              <a:t>算法介绍</a:t>
            </a:r>
            <a:endParaRPr lang="en-US" altLang="zh-CN" b="1" dirty="0" smtClean="0">
              <a:solidFill>
                <a:schemeClr val="tx2"/>
              </a:solidFill>
              <a:latin typeface="+mj-lt"/>
              <a:ea typeface="+mj-ea"/>
              <a:cs typeface="+mj-cs"/>
            </a:endParaRPr>
          </a:p>
          <a:p>
            <a:pPr lvl="1"/>
            <a:r>
              <a:rPr lang="zh-CN" altLang="en-US" b="1" dirty="0" smtClean="0">
                <a:solidFill>
                  <a:schemeClr val="tx2"/>
                </a:solidFill>
                <a:latin typeface="+mj-lt"/>
                <a:ea typeface="+mj-ea"/>
                <a:cs typeface="+mj-cs"/>
              </a:rPr>
              <a:t>在金融中的（潜在）应用</a:t>
            </a:r>
            <a:endParaRPr lang="en-US" altLang="zh-CN" b="1" dirty="0" smtClean="0">
              <a:solidFill>
                <a:schemeClr val="tx2"/>
              </a:solidFill>
              <a:latin typeface="+mj-lt"/>
              <a:ea typeface="+mj-ea"/>
              <a:cs typeface="+mj-cs"/>
            </a:endParaRPr>
          </a:p>
          <a:p>
            <a:pPr marL="274320" lvl="1" indent="-274320">
              <a:spcBef>
                <a:spcPts val="580"/>
              </a:spcBef>
              <a:buClr>
                <a:schemeClr val="accent1"/>
              </a:buClr>
            </a:pPr>
            <a:r>
              <a:rPr lang="zh-CN" altLang="en-US" sz="2800" b="1" dirty="0" smtClean="0">
                <a:solidFill>
                  <a:schemeClr val="tx2"/>
                </a:solidFill>
                <a:latin typeface="+mj-lt"/>
                <a:ea typeface="+mj-ea"/>
                <a:cs typeface="+mj-cs"/>
              </a:rPr>
              <a:t>总结：金融应用场景</a:t>
            </a:r>
            <a:endParaRPr lang="en-US" altLang="zh-CN" sz="2800" b="1" dirty="0" smtClean="0">
              <a:solidFill>
                <a:schemeClr val="tx2"/>
              </a:solidFill>
              <a:latin typeface="+mj-lt"/>
              <a:ea typeface="+mj-ea"/>
              <a:cs typeface="+mj-cs"/>
            </a:endParaRPr>
          </a:p>
          <a:p>
            <a:pPr marL="274320" lvl="1" indent="-274320">
              <a:spcBef>
                <a:spcPts val="580"/>
              </a:spcBef>
              <a:buClr>
                <a:schemeClr val="accent1"/>
              </a:buClr>
              <a:buNone/>
            </a:pPr>
            <a:endParaRPr lang="en-US" altLang="zh-CN" sz="2800" dirty="0" smtClean="0">
              <a:solidFill>
                <a:srgbClr val="000099"/>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img.mp.itc.cn/upload/20170607/2029af25eae14bd7b529245e27a6d223_th.jpg"/>
          <p:cNvPicPr>
            <a:picLocks noChangeAspect="1" noChangeArrowheads="1"/>
          </p:cNvPicPr>
          <p:nvPr/>
        </p:nvPicPr>
        <p:blipFill>
          <a:blip r:embed="rId3" cstate="print"/>
          <a:srcRect/>
          <a:stretch>
            <a:fillRect/>
          </a:stretch>
        </p:blipFill>
        <p:spPr bwMode="auto">
          <a:xfrm>
            <a:off x="5004048" y="1059582"/>
            <a:ext cx="3995515" cy="2938449"/>
          </a:xfrm>
          <a:prstGeom prst="rect">
            <a:avLst/>
          </a:prstGeom>
          <a:noFill/>
        </p:spPr>
      </p:pic>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算法介绍</a:t>
            </a:r>
            <a:r>
              <a:rPr lang="en-US" altLang="zh-CN" sz="3600" dirty="0" smtClean="0"/>
              <a:t>——</a:t>
            </a:r>
            <a:r>
              <a:rPr lang="zh-CN" altLang="en-US" sz="3600" dirty="0" smtClean="0"/>
              <a:t>贝叶斯</a:t>
            </a:r>
            <a:endParaRPr lang="zh-CN" altLang="en-US" sz="3600" dirty="0"/>
          </a:p>
        </p:txBody>
      </p:sp>
      <p:sp>
        <p:nvSpPr>
          <p:cNvPr id="9" name="内容占位符 8"/>
          <p:cNvSpPr>
            <a:spLocks noGrp="1"/>
          </p:cNvSpPr>
          <p:nvPr>
            <p:ph sz="quarter" idx="1"/>
          </p:nvPr>
        </p:nvSpPr>
        <p:spPr>
          <a:xfrm>
            <a:off x="611560" y="897564"/>
            <a:ext cx="8075240" cy="4050450"/>
          </a:xfrm>
        </p:spPr>
        <p:txBody>
          <a:bodyPr>
            <a:normAutofit fontScale="85000" lnSpcReduction="20000"/>
          </a:bodyPr>
          <a:lstStyle/>
          <a:p>
            <a:r>
              <a:rPr lang="zh-CN" altLang="en-US" sz="2800" b="1" dirty="0" smtClean="0">
                <a:solidFill>
                  <a:srgbClr val="000099"/>
                </a:solidFill>
              </a:rPr>
              <a:t>理论：主观判断，新信息修正信念</a:t>
            </a:r>
            <a:endParaRPr lang="en-US" altLang="zh-CN" sz="2800" b="1" dirty="0" smtClean="0">
              <a:solidFill>
                <a:srgbClr val="000099"/>
              </a:solidFill>
            </a:endParaRPr>
          </a:p>
          <a:p>
            <a:pPr>
              <a:buNone/>
            </a:pPr>
            <a:r>
              <a:rPr lang="en-US" altLang="zh-CN" b="1" dirty="0" smtClean="0"/>
              <a:t>        </a:t>
            </a:r>
            <a:r>
              <a:rPr lang="en-US" altLang="zh-CN" b="1" dirty="0" smtClean="0">
                <a:solidFill>
                  <a:srgbClr val="C00000"/>
                </a:solidFill>
              </a:rPr>
              <a:t>P(A/B)=P(B/A)*P(A)/P(B)</a:t>
            </a:r>
          </a:p>
          <a:p>
            <a:r>
              <a:rPr lang="zh-CN" altLang="en-US" sz="2800" b="1" dirty="0" smtClean="0">
                <a:solidFill>
                  <a:srgbClr val="000099"/>
                </a:solidFill>
              </a:rPr>
              <a:t>用于：分类</a:t>
            </a:r>
            <a:endParaRPr lang="en-US" altLang="zh-CN" sz="2800" b="1" dirty="0" smtClean="0">
              <a:solidFill>
                <a:srgbClr val="000099"/>
              </a:solidFill>
            </a:endParaRPr>
          </a:p>
          <a:p>
            <a:pPr>
              <a:buNone/>
            </a:pPr>
            <a:r>
              <a:rPr lang="en-US" altLang="zh-CN" sz="2000" dirty="0" smtClean="0"/>
              <a:t>     P(C=1|X1,X2,X3) &gt; P(C=2|X1,X2,X3)</a:t>
            </a:r>
          </a:p>
          <a:p>
            <a:pPr>
              <a:buNone/>
            </a:pPr>
            <a:r>
              <a:rPr lang="zh-CN" altLang="en-US" sz="2000" dirty="0" smtClean="0"/>
              <a:t>     则判定类别为</a:t>
            </a:r>
            <a:r>
              <a:rPr lang="en-US" altLang="zh-CN" sz="2000" dirty="0" smtClean="0"/>
              <a:t>1</a:t>
            </a:r>
            <a:r>
              <a:rPr lang="zh-CN" altLang="en-US" sz="2000" dirty="0" smtClean="0"/>
              <a:t>；否则为</a:t>
            </a:r>
            <a:r>
              <a:rPr lang="en-US" altLang="zh-CN" sz="2000" dirty="0" smtClean="0"/>
              <a:t>2</a:t>
            </a:r>
          </a:p>
          <a:p>
            <a:pPr>
              <a:buNone/>
            </a:pPr>
            <a:r>
              <a:rPr lang="zh-CN" altLang="en-US" sz="2000" dirty="0" smtClean="0"/>
              <a:t>    </a:t>
            </a:r>
            <a:r>
              <a:rPr lang="zh-CN" altLang="en-US" sz="2000" b="1" dirty="0" smtClean="0">
                <a:solidFill>
                  <a:srgbClr val="085808"/>
                </a:solidFill>
              </a:rPr>
              <a:t>找出最大的</a:t>
            </a:r>
            <a:r>
              <a:rPr lang="en-US" altLang="zh-CN" sz="2000" b="1" dirty="0" smtClean="0">
                <a:solidFill>
                  <a:srgbClr val="085808"/>
                </a:solidFill>
              </a:rPr>
              <a:t>P(X|C)P(C)</a:t>
            </a:r>
          </a:p>
          <a:p>
            <a:pPr>
              <a:buNone/>
            </a:pPr>
            <a:r>
              <a:rPr lang="zh-CN" altLang="en-US" sz="2000" b="1" dirty="0" smtClean="0"/>
              <a:t>     </a:t>
            </a:r>
            <a:r>
              <a:rPr lang="en-US" altLang="zh-CN" sz="2000" b="1" dirty="0" smtClean="0"/>
              <a:t>P(X1,X2,X3|C=</a:t>
            </a:r>
            <a:r>
              <a:rPr lang="en-US" altLang="zh-CN" sz="2000" b="1" dirty="0" err="1" smtClean="0"/>
              <a:t>i</a:t>
            </a:r>
            <a:r>
              <a:rPr lang="en-US" altLang="zh-CN" sz="2000" b="1" dirty="0" smtClean="0"/>
              <a:t>)</a:t>
            </a:r>
          </a:p>
          <a:p>
            <a:pPr>
              <a:buNone/>
            </a:pPr>
            <a:r>
              <a:rPr lang="en-US" altLang="zh-CN" sz="2000" b="1" dirty="0" smtClean="0"/>
              <a:t>       = P(X1|C=</a:t>
            </a:r>
            <a:r>
              <a:rPr lang="en-US" altLang="zh-CN" sz="2000" b="1" dirty="0" err="1" smtClean="0"/>
              <a:t>i</a:t>
            </a:r>
            <a:r>
              <a:rPr lang="en-US" altLang="zh-CN" sz="2000" b="1" dirty="0" smtClean="0"/>
              <a:t>)*P(X2|C=</a:t>
            </a:r>
            <a:r>
              <a:rPr lang="en-US" altLang="zh-CN" sz="2000" b="1" dirty="0" err="1" smtClean="0"/>
              <a:t>i</a:t>
            </a:r>
            <a:r>
              <a:rPr lang="en-US" altLang="zh-CN" sz="2000" b="1" dirty="0" smtClean="0"/>
              <a:t>)*P(X3|C=</a:t>
            </a:r>
            <a:r>
              <a:rPr lang="en-US" altLang="zh-CN" sz="2000" b="1" dirty="0" err="1" smtClean="0"/>
              <a:t>i</a:t>
            </a:r>
            <a:r>
              <a:rPr lang="en-US" altLang="zh-CN" sz="2000" b="1" dirty="0" smtClean="0"/>
              <a:t>)</a:t>
            </a:r>
          </a:p>
          <a:p>
            <a:r>
              <a:rPr lang="zh-CN" altLang="en-US" sz="2800" b="1" dirty="0" smtClean="0">
                <a:solidFill>
                  <a:srgbClr val="000099"/>
                </a:solidFill>
              </a:rPr>
              <a:t>贝叶斯网络</a:t>
            </a:r>
            <a:endParaRPr lang="en-US" altLang="zh-CN" sz="2800" b="1" dirty="0" smtClean="0">
              <a:solidFill>
                <a:srgbClr val="000099"/>
              </a:solidFill>
            </a:endParaRPr>
          </a:p>
          <a:p>
            <a:pPr>
              <a:buNone/>
            </a:pPr>
            <a:r>
              <a:rPr lang="en-US" altLang="zh-CN" sz="2800" b="1" dirty="0" smtClean="0">
                <a:solidFill>
                  <a:srgbClr val="000099"/>
                </a:solidFill>
              </a:rPr>
              <a:t>       </a:t>
            </a:r>
            <a:r>
              <a:rPr lang="zh-CN" altLang="en-US" dirty="0" smtClean="0"/>
              <a:t>（贝叶斯公式</a:t>
            </a:r>
            <a:r>
              <a:rPr lang="en-US" altLang="zh-CN" dirty="0" smtClean="0"/>
              <a:t>+</a:t>
            </a:r>
            <a:r>
              <a:rPr lang="zh-CN" altLang="en-US" dirty="0" smtClean="0"/>
              <a:t>图论）</a:t>
            </a:r>
            <a:endParaRPr lang="en-US" altLang="zh-CN" dirty="0" smtClean="0"/>
          </a:p>
          <a:p>
            <a:r>
              <a:rPr lang="zh-CN" altLang="en-US" b="1" dirty="0" smtClean="0">
                <a:solidFill>
                  <a:srgbClr val="000099"/>
                </a:solidFill>
              </a:rPr>
              <a:t>应用：</a:t>
            </a:r>
            <a:r>
              <a:rPr lang="zh-CN" altLang="en-US" dirty="0" smtClean="0"/>
              <a:t>治病机制、投资策略、过滤垃圾邮件等</a:t>
            </a:r>
            <a:endParaRPr lang="en-US" altLang="zh-CN" dirty="0" smtClean="0"/>
          </a:p>
          <a:p>
            <a:r>
              <a:rPr lang="zh-CN" altLang="en-US" b="1" dirty="0" smtClean="0">
                <a:solidFill>
                  <a:srgbClr val="000099"/>
                </a:solidFill>
              </a:rPr>
              <a:t>优势：</a:t>
            </a:r>
            <a:r>
              <a:rPr lang="zh-CN" altLang="en-US" dirty="0" smtClean="0"/>
              <a:t>利用经验做合理判断和修正，适合金融市场</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http://img.mp.itc.cn/upload/20170607/83344413b73e4cf0aad8984a3f98d28b_th.jpg"/>
          <p:cNvPicPr>
            <a:picLocks noChangeAspect="1" noChangeArrowheads="1"/>
          </p:cNvPicPr>
          <p:nvPr/>
        </p:nvPicPr>
        <p:blipFill>
          <a:blip r:embed="rId3" cstate="print"/>
          <a:srcRect/>
          <a:stretch>
            <a:fillRect/>
          </a:stretch>
        </p:blipFill>
        <p:spPr bwMode="auto">
          <a:xfrm>
            <a:off x="1187625" y="2139702"/>
            <a:ext cx="7019447" cy="2808312"/>
          </a:xfrm>
          <a:prstGeom prst="rect">
            <a:avLst/>
          </a:prstGeom>
          <a:noFill/>
        </p:spPr>
      </p:pic>
      <p:sp>
        <p:nvSpPr>
          <p:cNvPr id="2" name="标题 1"/>
          <p:cNvSpPr>
            <a:spLocks noGrp="1"/>
          </p:cNvSpPr>
          <p:nvPr>
            <p:ph type="title"/>
          </p:nvPr>
        </p:nvSpPr>
        <p:spPr>
          <a:xfrm>
            <a:off x="827584" y="141480"/>
            <a:ext cx="7772400" cy="651719"/>
          </a:xfrm>
        </p:spPr>
        <p:txBody>
          <a:bodyPr>
            <a:normAutofit fontScale="90000"/>
          </a:bodyPr>
          <a:lstStyle/>
          <a:p>
            <a:r>
              <a:rPr lang="zh-CN" altLang="en-US" sz="3600" dirty="0" smtClean="0"/>
              <a:t>贝叶斯定理在金融中的应用</a:t>
            </a:r>
            <a:endParaRPr lang="zh-CN" altLang="en-US" sz="3600" dirty="0"/>
          </a:p>
        </p:txBody>
      </p:sp>
      <p:sp>
        <p:nvSpPr>
          <p:cNvPr id="3" name="内容占位符 2"/>
          <p:cNvSpPr>
            <a:spLocks noGrp="1"/>
          </p:cNvSpPr>
          <p:nvPr>
            <p:ph sz="quarter" idx="1"/>
          </p:nvPr>
        </p:nvSpPr>
        <p:spPr>
          <a:xfrm>
            <a:off x="683568" y="897564"/>
            <a:ext cx="7992888" cy="3915054"/>
          </a:xfrm>
        </p:spPr>
        <p:txBody>
          <a:bodyPr>
            <a:normAutofit/>
          </a:bodyPr>
          <a:lstStyle/>
          <a:p>
            <a:r>
              <a:rPr lang="zh-CN" altLang="en-US" sz="2400" b="1" dirty="0" smtClean="0">
                <a:solidFill>
                  <a:srgbClr val="000099"/>
                </a:solidFill>
              </a:rPr>
              <a:t>举例：风险管理</a:t>
            </a:r>
            <a:r>
              <a:rPr lang="zh-CN" altLang="en-US" sz="2400" dirty="0" smtClean="0"/>
              <a:t>（企业违约概率，</a:t>
            </a:r>
            <a:r>
              <a:rPr lang="en-US" altLang="zh-CN" sz="2400" dirty="0" smtClean="0"/>
              <a:t>CDS</a:t>
            </a:r>
            <a:r>
              <a:rPr lang="zh-CN" altLang="en-US" sz="2400" dirty="0" smtClean="0"/>
              <a:t>市场价）</a:t>
            </a:r>
            <a:endParaRPr lang="en-US" altLang="zh-CN" sz="2800" dirty="0" smtClean="0"/>
          </a:p>
          <a:p>
            <a:pPr>
              <a:buNone/>
            </a:pPr>
            <a:r>
              <a:rPr lang="zh-CN" altLang="en-US" sz="2400" dirty="0" smtClean="0"/>
              <a:t>             市场信息</a:t>
            </a:r>
            <a:r>
              <a:rPr lang="en-US" altLang="zh-CN" sz="2400" dirty="0" smtClean="0"/>
              <a:t>+</a:t>
            </a:r>
            <a:r>
              <a:rPr lang="zh-CN" altLang="en-US" sz="2400" dirty="0" smtClean="0"/>
              <a:t>投资者主观</a:t>
            </a:r>
            <a:r>
              <a:rPr lang="zh-CN" altLang="en-US" sz="2400" dirty="0" smtClean="0"/>
              <a:t>判断</a:t>
            </a:r>
            <a:endParaRPr lang="en-US" altLang="zh-CN" sz="2400" dirty="0" smtClean="0"/>
          </a:p>
          <a:p>
            <a:pPr>
              <a:buNone/>
            </a:pPr>
            <a:r>
              <a:rPr lang="en-US" altLang="zh-CN" sz="2400" b="1" dirty="0" smtClean="0">
                <a:solidFill>
                  <a:srgbClr val="000099"/>
                </a:solidFill>
              </a:rPr>
              <a:t> </a:t>
            </a:r>
            <a:r>
              <a:rPr lang="en-US" altLang="zh-CN" sz="2400" b="1" dirty="0" smtClean="0">
                <a:solidFill>
                  <a:srgbClr val="000099"/>
                </a:solidFill>
              </a:rPr>
              <a:t>  </a:t>
            </a:r>
            <a:r>
              <a:rPr lang="zh-CN" altLang="en-US" sz="2400" b="1" dirty="0" smtClean="0">
                <a:solidFill>
                  <a:srgbClr val="000099"/>
                </a:solidFill>
              </a:rPr>
              <a:t>举例</a:t>
            </a:r>
            <a:r>
              <a:rPr lang="zh-CN" altLang="en-US" sz="2400" b="1" dirty="0" smtClean="0">
                <a:solidFill>
                  <a:srgbClr val="000099"/>
                </a:solidFill>
              </a:rPr>
              <a:t>：反洗钱</a:t>
            </a:r>
            <a:r>
              <a:rPr lang="zh-CN" altLang="en-US" sz="2400" dirty="0" smtClean="0"/>
              <a:t>（西交大张成虎等）</a:t>
            </a:r>
            <a:endParaRPr lang="en-US" altLang="zh-CN" sz="2400"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无监督学习（</a:t>
            </a:r>
            <a:r>
              <a:rPr lang="en-US" altLang="zh-CN" sz="3600" dirty="0" smtClean="0"/>
              <a:t>Unsupervised Learning</a:t>
            </a:r>
            <a:r>
              <a:rPr lang="zh-CN" altLang="en-US" sz="3600" dirty="0" smtClean="0"/>
              <a:t>）</a:t>
            </a:r>
            <a:endParaRPr lang="zh-CN" altLang="en-US" sz="3600" dirty="0"/>
          </a:p>
        </p:txBody>
      </p:sp>
      <p:sp>
        <p:nvSpPr>
          <p:cNvPr id="9" name="内容占位符 8"/>
          <p:cNvSpPr>
            <a:spLocks noGrp="1"/>
          </p:cNvSpPr>
          <p:nvPr>
            <p:ph sz="quarter" idx="1"/>
          </p:nvPr>
        </p:nvSpPr>
        <p:spPr>
          <a:xfrm>
            <a:off x="611560" y="897564"/>
            <a:ext cx="8075240" cy="3617286"/>
          </a:xfrm>
        </p:spPr>
        <p:txBody>
          <a:bodyPr>
            <a:normAutofit fontScale="85000" lnSpcReduction="20000"/>
          </a:bodyPr>
          <a:lstStyle/>
          <a:p>
            <a:r>
              <a:rPr lang="zh-CN" altLang="en-US" sz="3200" b="1" dirty="0" smtClean="0">
                <a:solidFill>
                  <a:srgbClr val="000099"/>
                </a:solidFill>
              </a:rPr>
              <a:t>特点：数据无标签，学习分布特征</a:t>
            </a:r>
            <a:endParaRPr lang="en-US" altLang="zh-CN" sz="3200" b="1" dirty="0" smtClean="0">
              <a:solidFill>
                <a:srgbClr val="000099"/>
              </a:solidFill>
            </a:endParaRPr>
          </a:p>
          <a:p>
            <a:r>
              <a:rPr lang="zh-CN" altLang="en-US" sz="3200" b="1" dirty="0" smtClean="0">
                <a:solidFill>
                  <a:srgbClr val="000099"/>
                </a:solidFill>
              </a:rPr>
              <a:t>两类：</a:t>
            </a:r>
            <a:endParaRPr lang="en-US" altLang="zh-CN" sz="3200" b="1" dirty="0" smtClean="0">
              <a:solidFill>
                <a:srgbClr val="000099"/>
              </a:solidFill>
            </a:endParaRPr>
          </a:p>
          <a:p>
            <a:pPr lvl="1"/>
            <a:r>
              <a:rPr lang="zh-CN" altLang="en-US" sz="2800" dirty="0" smtClean="0"/>
              <a:t>聚类（</a:t>
            </a:r>
            <a:r>
              <a:rPr lang="en-US" altLang="zh-CN" sz="2800" i="1" dirty="0" smtClean="0"/>
              <a:t>K</a:t>
            </a:r>
            <a:r>
              <a:rPr lang="en-US" altLang="zh-CN" sz="2800" dirty="0" smtClean="0"/>
              <a:t>-means</a:t>
            </a:r>
            <a:r>
              <a:rPr lang="zh-CN" altLang="en-US" sz="2800" dirty="0" smtClean="0"/>
              <a:t>、层次聚类、谱聚类）</a:t>
            </a:r>
            <a:endParaRPr lang="en-US" altLang="zh-CN" sz="2800" dirty="0" smtClean="0"/>
          </a:p>
          <a:p>
            <a:pPr lvl="1">
              <a:buNone/>
            </a:pPr>
            <a:r>
              <a:rPr lang="zh-CN" altLang="en-US" sz="2800" dirty="0" smtClean="0"/>
              <a:t>   </a:t>
            </a:r>
            <a:r>
              <a:rPr lang="en-US" altLang="zh-CN" sz="2800" dirty="0" smtClean="0">
                <a:solidFill>
                  <a:srgbClr val="00B050"/>
                </a:solidFill>
              </a:rPr>
              <a:t>——</a:t>
            </a:r>
            <a:r>
              <a:rPr lang="zh-CN" altLang="en-US" sz="2800" b="1" dirty="0" smtClean="0">
                <a:solidFill>
                  <a:srgbClr val="00B050"/>
                </a:solidFill>
              </a:rPr>
              <a:t>分成集群（簇），使集群内部有较高的相似性，而集群之间相似度较低</a:t>
            </a:r>
            <a:endParaRPr lang="en-US" altLang="zh-CN" sz="2800" b="1" dirty="0" smtClean="0">
              <a:solidFill>
                <a:srgbClr val="00B050"/>
              </a:solidFill>
            </a:endParaRPr>
          </a:p>
          <a:p>
            <a:pPr lvl="1"/>
            <a:r>
              <a:rPr lang="zh-CN" altLang="en-US" sz="2800" dirty="0" smtClean="0"/>
              <a:t>降维（因子分析、</a:t>
            </a:r>
            <a:r>
              <a:rPr lang="en-US" altLang="zh-CN" sz="2800" dirty="0" smtClean="0"/>
              <a:t>PCA</a:t>
            </a:r>
            <a:r>
              <a:rPr lang="zh-CN" altLang="en-US" sz="2800" dirty="0" smtClean="0"/>
              <a:t>、</a:t>
            </a:r>
            <a:r>
              <a:rPr lang="en-US" altLang="zh-CN" sz="2800" dirty="0" smtClean="0"/>
              <a:t>ICA</a:t>
            </a:r>
            <a:r>
              <a:rPr lang="zh-CN" altLang="en-US" sz="2800" dirty="0" smtClean="0"/>
              <a:t>）</a:t>
            </a:r>
            <a:endParaRPr lang="en-US" altLang="zh-CN" sz="2800" dirty="0" smtClean="0"/>
          </a:p>
          <a:p>
            <a:pPr lvl="1">
              <a:buNone/>
            </a:pPr>
            <a:r>
              <a:rPr lang="en-US" altLang="zh-CN" sz="2800" dirty="0" smtClean="0"/>
              <a:t>  </a:t>
            </a:r>
            <a:r>
              <a:rPr lang="en-US" altLang="zh-CN" sz="2800" b="1" dirty="0" smtClean="0">
                <a:solidFill>
                  <a:srgbClr val="00B050"/>
                </a:solidFill>
              </a:rPr>
              <a:t> ——</a:t>
            </a:r>
            <a:r>
              <a:rPr lang="zh-CN" altLang="en-US" sz="2800" b="1" dirty="0" smtClean="0">
                <a:solidFill>
                  <a:srgbClr val="00B050"/>
                </a:solidFill>
              </a:rPr>
              <a:t>在众多变量或指标中提取具有代表性的特征（因子或因子组合）</a:t>
            </a:r>
            <a:endParaRPr lang="en-US" altLang="zh-CN" sz="2800" b="1" dirty="0" smtClean="0">
              <a:solidFill>
                <a:srgbClr val="00B050"/>
              </a:solidFill>
            </a:endParaRPr>
          </a:p>
          <a:p>
            <a:pPr lvl="1">
              <a:buNone/>
            </a:pPr>
            <a:r>
              <a:rPr lang="zh-CN" altLang="en-US" sz="2800" dirty="0" smtClean="0"/>
              <a:t>  例如：在多资产组合中，识别出如动量、价值、波动性、流动性等主要驱动因素。</a:t>
            </a:r>
            <a:endParaRPr lang="en-US" altLang="zh-CN" sz="2800" b="1" dirty="0" smtClean="0">
              <a:solidFill>
                <a:srgbClr val="00B05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https://gss2.bdstatic.com/-fo3dSag_xI4khGkpoWK1HF6hhy/baike/c0%3Dbaike72%2C5%2C5%2C72%2C24/sign=3c30395bf2d3572c72ef948eeb7a0842/9c16fdfaaf51f3de826ed7d694eef01f3b2979a7.jpg"/>
          <p:cNvPicPr>
            <a:picLocks noChangeAspect="1" noChangeArrowheads="1"/>
          </p:cNvPicPr>
          <p:nvPr/>
        </p:nvPicPr>
        <p:blipFill>
          <a:blip r:embed="rId3" cstate="print"/>
          <a:srcRect/>
          <a:stretch>
            <a:fillRect/>
          </a:stretch>
        </p:blipFill>
        <p:spPr bwMode="auto">
          <a:xfrm>
            <a:off x="4139952" y="2462506"/>
            <a:ext cx="4608512" cy="2330526"/>
          </a:xfrm>
          <a:prstGeom prst="rect">
            <a:avLst/>
          </a:prstGeom>
          <a:noFill/>
        </p:spPr>
      </p:pic>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聚类算法</a:t>
            </a:r>
            <a:r>
              <a:rPr lang="en-US" altLang="zh-CN" sz="3600" dirty="0" smtClean="0"/>
              <a:t>——K-means</a:t>
            </a:r>
            <a:endParaRPr lang="zh-CN" altLang="en-US" sz="3600" dirty="0"/>
          </a:p>
        </p:txBody>
      </p:sp>
      <p:sp>
        <p:nvSpPr>
          <p:cNvPr id="9" name="内容占位符 8"/>
          <p:cNvSpPr>
            <a:spLocks noGrp="1"/>
          </p:cNvSpPr>
          <p:nvPr>
            <p:ph sz="quarter" idx="1"/>
          </p:nvPr>
        </p:nvSpPr>
        <p:spPr>
          <a:xfrm>
            <a:off x="611560" y="897564"/>
            <a:ext cx="8075240" cy="3617286"/>
          </a:xfrm>
        </p:spPr>
        <p:txBody>
          <a:bodyPr>
            <a:normAutofit fontScale="92500" lnSpcReduction="20000"/>
          </a:bodyPr>
          <a:lstStyle/>
          <a:p>
            <a:r>
              <a:rPr lang="zh-CN" altLang="en-US" sz="2800" b="1" dirty="0" smtClean="0">
                <a:solidFill>
                  <a:srgbClr val="000099"/>
                </a:solidFill>
              </a:rPr>
              <a:t>步骤：</a:t>
            </a:r>
            <a:endParaRPr lang="en-US" altLang="zh-CN" sz="2800" b="1" dirty="0" smtClean="0">
              <a:solidFill>
                <a:srgbClr val="000099"/>
              </a:solidFill>
            </a:endParaRPr>
          </a:p>
          <a:p>
            <a:pPr>
              <a:buNone/>
            </a:pPr>
            <a:r>
              <a:rPr lang="en-US" altLang="zh-CN" dirty="0" smtClean="0"/>
              <a:t>1</a:t>
            </a:r>
            <a:r>
              <a:rPr lang="zh-CN" altLang="en-US" dirty="0" smtClean="0"/>
              <a:t>、选择</a:t>
            </a:r>
            <a:r>
              <a:rPr lang="en-US" altLang="zh-CN" dirty="0" smtClean="0"/>
              <a:t>K</a:t>
            </a:r>
            <a:r>
              <a:rPr lang="zh-CN" altLang="en-US" dirty="0" smtClean="0"/>
              <a:t>个初始中心点</a:t>
            </a:r>
            <a:endParaRPr lang="en-US" altLang="zh-CN" dirty="0" smtClean="0"/>
          </a:p>
          <a:p>
            <a:pPr>
              <a:buNone/>
            </a:pPr>
            <a:r>
              <a:rPr lang="en-US" altLang="zh-CN" dirty="0" smtClean="0"/>
              <a:t>2</a:t>
            </a:r>
            <a:r>
              <a:rPr lang="zh-CN" altLang="en-US" dirty="0" smtClean="0"/>
              <a:t>、计算</a:t>
            </a:r>
            <a:r>
              <a:rPr lang="en-US" altLang="zh-CN" dirty="0" smtClean="0"/>
              <a:t>cost</a:t>
            </a:r>
            <a:r>
              <a:rPr lang="zh-CN" altLang="en-US" dirty="0" smtClean="0"/>
              <a:t>，组成簇</a:t>
            </a:r>
            <a:endParaRPr lang="en-US" altLang="zh-CN" dirty="0" smtClean="0"/>
          </a:p>
          <a:p>
            <a:pPr>
              <a:buNone/>
            </a:pPr>
            <a:r>
              <a:rPr lang="en-US" altLang="zh-CN" dirty="0" smtClean="0"/>
              <a:t>3</a:t>
            </a:r>
            <a:r>
              <a:rPr lang="zh-CN" altLang="en-US" dirty="0" smtClean="0"/>
              <a:t>、计算簇内所有点的均值作为新的聚类中心重复上面步骤直至聚类稳定。</a:t>
            </a:r>
            <a:endParaRPr lang="en-US" altLang="zh-CN" dirty="0" smtClean="0"/>
          </a:p>
          <a:p>
            <a:r>
              <a:rPr lang="zh-CN" altLang="en-US" sz="2800" b="1" dirty="0" smtClean="0">
                <a:solidFill>
                  <a:srgbClr val="000099"/>
                </a:solidFill>
              </a:rPr>
              <a:t>优点：</a:t>
            </a:r>
            <a:endParaRPr lang="en-US" altLang="zh-CN" sz="2800" b="1" dirty="0" smtClean="0">
              <a:solidFill>
                <a:srgbClr val="000099"/>
              </a:solidFill>
            </a:endParaRPr>
          </a:p>
          <a:p>
            <a:pPr>
              <a:buNone/>
            </a:pPr>
            <a:r>
              <a:rPr lang="en-US" altLang="zh-CN" sz="2800" dirty="0" smtClean="0"/>
              <a:t>   </a:t>
            </a:r>
            <a:r>
              <a:rPr lang="zh-CN" altLang="en-US" sz="2800" dirty="0" smtClean="0"/>
              <a:t>逻辑清晰、高速</a:t>
            </a:r>
            <a:endParaRPr lang="en-US" altLang="zh-CN" sz="2800" dirty="0" smtClean="0"/>
          </a:p>
          <a:p>
            <a:r>
              <a:rPr lang="zh-CN" altLang="en-US" sz="2800" b="1" dirty="0" smtClean="0">
                <a:solidFill>
                  <a:srgbClr val="000099"/>
                </a:solidFill>
              </a:rPr>
              <a:t>局限：</a:t>
            </a:r>
            <a:endParaRPr lang="en-US" altLang="zh-CN" sz="2800" b="1" dirty="0" smtClean="0">
              <a:solidFill>
                <a:srgbClr val="000099"/>
              </a:solidFill>
            </a:endParaRPr>
          </a:p>
          <a:p>
            <a:pPr>
              <a:buNone/>
            </a:pPr>
            <a:r>
              <a:rPr lang="zh-CN" altLang="en-US" dirty="0" smtClean="0"/>
              <a:t>   需给定</a:t>
            </a:r>
            <a:r>
              <a:rPr lang="en-US" altLang="zh-CN" b="1" dirty="0" smtClean="0">
                <a:solidFill>
                  <a:srgbClr val="000099"/>
                </a:solidFill>
              </a:rPr>
              <a:t>K</a:t>
            </a:r>
            <a:r>
              <a:rPr lang="zh-CN" altLang="en-US" dirty="0" smtClean="0"/>
              <a:t>和</a:t>
            </a:r>
            <a:r>
              <a:rPr lang="zh-CN" altLang="en-US" b="1" dirty="0" smtClean="0">
                <a:solidFill>
                  <a:srgbClr val="000099"/>
                </a:solidFill>
              </a:rPr>
              <a:t>初始中心点</a:t>
            </a:r>
            <a:endParaRPr lang="zh-CN" altLang="en-US" b="1" dirty="0">
              <a:solidFill>
                <a:srgbClr val="000099"/>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p:cNvPicPr>
            <a:picLocks noChangeAspect="1" noChangeArrowheads="1"/>
          </p:cNvPicPr>
          <p:nvPr/>
        </p:nvPicPr>
        <p:blipFill>
          <a:blip r:embed="rId3" cstate="print"/>
          <a:srcRect/>
          <a:stretch>
            <a:fillRect/>
          </a:stretch>
        </p:blipFill>
        <p:spPr bwMode="auto">
          <a:xfrm>
            <a:off x="1115616" y="1419082"/>
            <a:ext cx="6408712" cy="3636944"/>
          </a:xfrm>
          <a:prstGeom prst="rect">
            <a:avLst/>
          </a:prstGeom>
          <a:noFill/>
          <a:ln w="9525">
            <a:noFill/>
            <a:miter lim="800000"/>
            <a:headEnd/>
            <a:tailEnd/>
          </a:ln>
        </p:spPr>
      </p:pic>
      <p:sp>
        <p:nvSpPr>
          <p:cNvPr id="2" name="标题 1"/>
          <p:cNvSpPr>
            <a:spLocks noGrp="1"/>
          </p:cNvSpPr>
          <p:nvPr>
            <p:ph type="title"/>
          </p:nvPr>
        </p:nvSpPr>
        <p:spPr>
          <a:xfrm>
            <a:off x="611560" y="195486"/>
            <a:ext cx="7772400" cy="597713"/>
          </a:xfrm>
        </p:spPr>
        <p:txBody>
          <a:bodyPr>
            <a:normAutofit fontScale="90000"/>
          </a:bodyPr>
          <a:lstStyle/>
          <a:p>
            <a:r>
              <a:rPr lang="zh-CN" altLang="en-US" sz="3600" dirty="0" smtClean="0"/>
              <a:t>聚类在金融中的应用</a:t>
            </a:r>
            <a:endParaRPr lang="zh-CN" altLang="en-US" sz="3600" dirty="0"/>
          </a:p>
        </p:txBody>
      </p:sp>
      <p:sp>
        <p:nvSpPr>
          <p:cNvPr id="6" name="内容占位符 5"/>
          <p:cNvSpPr>
            <a:spLocks noGrp="1"/>
          </p:cNvSpPr>
          <p:nvPr>
            <p:ph sz="quarter" idx="1"/>
          </p:nvPr>
        </p:nvSpPr>
        <p:spPr>
          <a:xfrm>
            <a:off x="827584" y="1005576"/>
            <a:ext cx="7772400" cy="5093702"/>
          </a:xfrm>
          <a:prstGeom prst="rect">
            <a:avLst/>
          </a:prstGeom>
        </p:spPr>
        <p:txBody>
          <a:bodyPr wrap="square">
            <a:spAutoFit/>
          </a:bodyPr>
          <a:lstStyle/>
          <a:p>
            <a:r>
              <a:rPr lang="zh-CN" altLang="en-US" sz="2800" dirty="0" smtClean="0"/>
              <a:t>举例：股票分析（流通市值、波动率）</a:t>
            </a:r>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a:p>
            <a:endParaRPr lang="en-US" altLang="zh-CN" sz="2800"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41480"/>
            <a:ext cx="7772400" cy="651719"/>
          </a:xfrm>
        </p:spPr>
        <p:txBody>
          <a:bodyPr>
            <a:normAutofit fontScale="90000"/>
          </a:bodyPr>
          <a:lstStyle/>
          <a:p>
            <a:r>
              <a:rPr lang="zh-CN" altLang="en-US" dirty="0" smtClean="0"/>
              <a:t>聚类在金融中的应用</a:t>
            </a:r>
            <a:endParaRPr lang="zh-CN" altLang="en-US" dirty="0"/>
          </a:p>
        </p:txBody>
      </p:sp>
      <p:sp>
        <p:nvSpPr>
          <p:cNvPr id="4" name="内容占位符 3"/>
          <p:cNvSpPr>
            <a:spLocks noGrp="1"/>
          </p:cNvSpPr>
          <p:nvPr>
            <p:ph sz="quarter" idx="1"/>
          </p:nvPr>
        </p:nvSpPr>
        <p:spPr>
          <a:xfrm>
            <a:off x="827584" y="951570"/>
            <a:ext cx="7772400" cy="3429000"/>
          </a:xfrm>
        </p:spPr>
        <p:txBody>
          <a:bodyPr>
            <a:normAutofit/>
          </a:bodyPr>
          <a:lstStyle/>
          <a:p>
            <a:r>
              <a:rPr lang="zh-CN" altLang="en-US" sz="2800" b="1" dirty="0" smtClean="0">
                <a:solidFill>
                  <a:srgbClr val="000099"/>
                </a:solidFill>
              </a:rPr>
              <a:t>股票、基金筛选、资产配置</a:t>
            </a:r>
            <a:r>
              <a:rPr lang="en-US" altLang="zh-CN" sz="2800" dirty="0" smtClean="0"/>
              <a:t>——</a:t>
            </a:r>
            <a:r>
              <a:rPr lang="zh-CN" altLang="en-US" sz="2800" dirty="0" smtClean="0"/>
              <a:t>聚类</a:t>
            </a:r>
            <a:endParaRPr lang="en-US" altLang="zh-CN" sz="2800" dirty="0" smtClean="0"/>
          </a:p>
          <a:p>
            <a:pPr>
              <a:buNone/>
            </a:pPr>
            <a:r>
              <a:rPr lang="zh-CN" altLang="en-US" sz="2800" dirty="0" smtClean="0"/>
              <a:t>    </a:t>
            </a:r>
            <a:r>
              <a:rPr lang="zh-CN" altLang="en-US" sz="2400" dirty="0" smtClean="0"/>
              <a:t>例如：资产分层聚类，投资组合风险分散化</a:t>
            </a:r>
            <a:endParaRPr lang="en-US" altLang="zh-CN" sz="2400" dirty="0" smtClean="0"/>
          </a:p>
          <a:p>
            <a:r>
              <a:rPr lang="zh-CN" altLang="en-US" sz="2800" b="1" dirty="0" smtClean="0">
                <a:solidFill>
                  <a:srgbClr val="000099"/>
                </a:solidFill>
              </a:rPr>
              <a:t>选股准备（提取主要因子）</a:t>
            </a:r>
            <a:r>
              <a:rPr lang="en-US" altLang="zh-CN" sz="2800" dirty="0" smtClean="0"/>
              <a:t>——</a:t>
            </a:r>
            <a:r>
              <a:rPr lang="zh-CN" altLang="en-US" sz="2800" dirty="0" smtClean="0"/>
              <a:t>降维</a:t>
            </a:r>
            <a:endParaRPr lang="en-US" altLang="zh-CN" sz="2800" dirty="0" smtClean="0"/>
          </a:p>
          <a:p>
            <a:pPr lvl="1"/>
            <a:r>
              <a:rPr lang="zh-CN" altLang="en-US" dirty="0" smtClean="0"/>
              <a:t>常用的</a:t>
            </a:r>
            <a:r>
              <a:rPr lang="en-US" altLang="zh-CN" dirty="0" err="1" smtClean="0"/>
              <a:t>Barra</a:t>
            </a:r>
            <a:r>
              <a:rPr lang="zh-CN" altLang="en-US" dirty="0" smtClean="0"/>
              <a:t>多因子模型</a:t>
            </a:r>
            <a:endParaRPr lang="zh-CN" altLang="en-US" sz="3000" dirty="0"/>
          </a:p>
        </p:txBody>
      </p:sp>
      <p:pic>
        <p:nvPicPr>
          <p:cNvPr id="179202" name="Picture 2"/>
          <p:cNvPicPr>
            <a:picLocks noChangeAspect="1" noChangeArrowheads="1"/>
          </p:cNvPicPr>
          <p:nvPr/>
        </p:nvPicPr>
        <p:blipFill>
          <a:blip r:embed="rId3" cstate="print"/>
          <a:srcRect/>
          <a:stretch>
            <a:fillRect/>
          </a:stretch>
        </p:blipFill>
        <p:spPr bwMode="auto">
          <a:xfrm>
            <a:off x="1331640" y="2526700"/>
            <a:ext cx="5688632" cy="23673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468"/>
            <a:ext cx="8208912" cy="756084"/>
          </a:xfrm>
        </p:spPr>
        <p:txBody>
          <a:bodyPr>
            <a:normAutofit/>
          </a:bodyPr>
          <a:lstStyle/>
          <a:p>
            <a:r>
              <a:rPr lang="zh-CN" altLang="en-US" sz="3600" dirty="0" smtClean="0"/>
              <a:t>半监督学习（</a:t>
            </a:r>
            <a:r>
              <a:rPr lang="en-US" altLang="zh-CN" sz="3600" dirty="0" smtClean="0"/>
              <a:t>Semi-Supervised Learning</a:t>
            </a:r>
            <a:r>
              <a:rPr lang="zh-CN" altLang="en-US" sz="3600" dirty="0" smtClean="0"/>
              <a:t>）</a:t>
            </a:r>
            <a:endParaRPr lang="zh-CN" altLang="en-US" sz="3600" dirty="0"/>
          </a:p>
        </p:txBody>
      </p:sp>
      <p:sp>
        <p:nvSpPr>
          <p:cNvPr id="9" name="内容占位符 8"/>
          <p:cNvSpPr>
            <a:spLocks noGrp="1"/>
          </p:cNvSpPr>
          <p:nvPr>
            <p:ph sz="quarter" idx="1"/>
          </p:nvPr>
        </p:nvSpPr>
        <p:spPr>
          <a:xfrm>
            <a:off x="611560" y="897564"/>
            <a:ext cx="8075240" cy="3996444"/>
          </a:xfrm>
        </p:spPr>
        <p:txBody>
          <a:bodyPr>
            <a:normAutofit fontScale="92500" lnSpcReduction="10000"/>
          </a:bodyPr>
          <a:lstStyle/>
          <a:p>
            <a:r>
              <a:rPr lang="zh-CN" altLang="en-US" sz="2800" b="1" dirty="0" smtClean="0">
                <a:solidFill>
                  <a:srgbClr val="000099"/>
                </a:solidFill>
              </a:rPr>
              <a:t>问题：</a:t>
            </a:r>
            <a:endParaRPr lang="en-US" altLang="zh-CN" sz="2800" b="1" dirty="0" smtClean="0">
              <a:solidFill>
                <a:srgbClr val="000099"/>
              </a:solidFill>
            </a:endParaRPr>
          </a:p>
          <a:p>
            <a:pPr>
              <a:buNone/>
            </a:pPr>
            <a:r>
              <a:rPr lang="zh-CN" altLang="en-US" sz="2800" dirty="0" smtClean="0"/>
              <a:t>   少量标注样本</a:t>
            </a:r>
            <a:endParaRPr lang="en-US" altLang="zh-CN" sz="2800" dirty="0" smtClean="0"/>
          </a:p>
          <a:p>
            <a:pPr>
              <a:buNone/>
            </a:pPr>
            <a:r>
              <a:rPr lang="zh-CN" altLang="en-US" sz="2800" dirty="0" smtClean="0"/>
              <a:t>   大量未标注样本</a:t>
            </a:r>
            <a:endParaRPr lang="en-US" altLang="zh-CN" sz="2800" dirty="0" smtClean="0"/>
          </a:p>
          <a:p>
            <a:r>
              <a:rPr lang="zh-CN" altLang="en-US" sz="2800" b="1" dirty="0" smtClean="0">
                <a:solidFill>
                  <a:srgbClr val="000099"/>
                </a:solidFill>
              </a:rPr>
              <a:t>方法：</a:t>
            </a:r>
            <a:endParaRPr lang="en-US" altLang="zh-CN" sz="2800" b="1" dirty="0" smtClean="0">
              <a:solidFill>
                <a:srgbClr val="000099"/>
              </a:solidFill>
            </a:endParaRPr>
          </a:p>
          <a:p>
            <a:pPr lvl="1"/>
            <a:r>
              <a:rPr lang="zh-CN" altLang="en-US" sz="2800" dirty="0" smtClean="0"/>
              <a:t>半监督</a:t>
            </a:r>
            <a:r>
              <a:rPr lang="en-US" altLang="zh-CN" sz="2800" dirty="0" smtClean="0"/>
              <a:t>SVM</a:t>
            </a:r>
          </a:p>
          <a:p>
            <a:pPr lvl="1"/>
            <a:r>
              <a:rPr lang="zh-CN" altLang="en-US" sz="2800" dirty="0" smtClean="0"/>
              <a:t>标签传播</a:t>
            </a:r>
            <a:endParaRPr lang="en-US" altLang="zh-CN" sz="2800" dirty="0" smtClean="0"/>
          </a:p>
          <a:p>
            <a:pPr lvl="1"/>
            <a:r>
              <a:rPr lang="en-US" altLang="zh-CN" sz="2800" dirty="0" smtClean="0"/>
              <a:t>PU</a:t>
            </a:r>
            <a:r>
              <a:rPr lang="zh-CN" altLang="en-US" sz="2800" dirty="0" smtClean="0"/>
              <a:t>学习等</a:t>
            </a:r>
            <a:endParaRPr lang="en-US" altLang="zh-CN" sz="2800" dirty="0" smtClean="0"/>
          </a:p>
          <a:p>
            <a:r>
              <a:rPr lang="zh-CN" altLang="en-US" sz="2800" b="1" dirty="0" smtClean="0">
                <a:solidFill>
                  <a:srgbClr val="000099"/>
                </a:solidFill>
              </a:rPr>
              <a:t>应用场景</a:t>
            </a:r>
            <a:endParaRPr lang="en-US" altLang="zh-CN" sz="2800" b="1" dirty="0" smtClean="0">
              <a:solidFill>
                <a:srgbClr val="000099"/>
              </a:solidFill>
            </a:endParaRPr>
          </a:p>
          <a:p>
            <a:pPr lvl="1"/>
            <a:r>
              <a:rPr lang="zh-CN" altLang="en-US" sz="2800" dirty="0" smtClean="0"/>
              <a:t>产品推荐</a:t>
            </a:r>
            <a:endParaRPr lang="en-US" altLang="zh-CN" sz="2800" dirty="0" smtClean="0"/>
          </a:p>
          <a:p>
            <a:pPr lvl="1"/>
            <a:endParaRPr lang="en-US" altLang="zh-CN" dirty="0" smtClean="0"/>
          </a:p>
          <a:p>
            <a:endParaRPr lang="zh-CN" altLang="en-US" dirty="0"/>
          </a:p>
        </p:txBody>
      </p:sp>
      <p:pic>
        <p:nvPicPr>
          <p:cNvPr id="59394" name="Picture 2" descr="https://timgsa.baidu.com/timg?image&amp;quality=80&amp;size=b9999_10000&amp;sec=1533646354209&amp;di=a520819f175843e8380a7a3585da1817&amp;imgtype=0&amp;src=http%3A%2F%2Fxilinx.eetrend.com%2Ffiles-eetrend-xilinx%2Fblog%2F201709%2F11990-32500-tu_7.png"/>
          <p:cNvPicPr>
            <a:picLocks noChangeAspect="1" noChangeArrowheads="1"/>
          </p:cNvPicPr>
          <p:nvPr/>
        </p:nvPicPr>
        <p:blipFill>
          <a:blip r:embed="rId3" cstate="print"/>
          <a:srcRect/>
          <a:stretch>
            <a:fillRect/>
          </a:stretch>
        </p:blipFill>
        <p:spPr bwMode="auto">
          <a:xfrm>
            <a:off x="3419872" y="2625756"/>
            <a:ext cx="5592825" cy="2251137"/>
          </a:xfrm>
          <a:prstGeom prst="rect">
            <a:avLst/>
          </a:prstGeom>
          <a:noFill/>
        </p:spPr>
      </p:pic>
      <p:pic>
        <p:nvPicPr>
          <p:cNvPr id="59395" name="Picture 3"/>
          <p:cNvPicPr>
            <a:picLocks noChangeAspect="1" noChangeArrowheads="1"/>
          </p:cNvPicPr>
          <p:nvPr/>
        </p:nvPicPr>
        <p:blipFill>
          <a:blip r:embed="rId4" cstate="print"/>
          <a:srcRect/>
          <a:stretch>
            <a:fillRect/>
          </a:stretch>
        </p:blipFill>
        <p:spPr bwMode="auto">
          <a:xfrm>
            <a:off x="4139952" y="1059582"/>
            <a:ext cx="4536504" cy="13696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https://timgsa.baidu.com/timg?image&amp;quality=80&amp;size=b9999_10000&amp;sec=1533317576928&amp;di=eeb0c98642b68ff8f3de42b942df9bea&amp;imgtype=0&amp;src=http%3A%2F%2Fimg3.mukewang.com%2F5b2674f90001656e10970699.jpg"/>
          <p:cNvPicPr>
            <a:picLocks noChangeAspect="1" noChangeArrowheads="1"/>
          </p:cNvPicPr>
          <p:nvPr/>
        </p:nvPicPr>
        <p:blipFill>
          <a:blip r:embed="rId3" cstate="print"/>
          <a:srcRect/>
          <a:stretch>
            <a:fillRect/>
          </a:stretch>
        </p:blipFill>
        <p:spPr bwMode="auto">
          <a:xfrm>
            <a:off x="4355976" y="2193708"/>
            <a:ext cx="4464930" cy="2214246"/>
          </a:xfrm>
          <a:prstGeom prst="rect">
            <a:avLst/>
          </a:prstGeom>
          <a:noFill/>
        </p:spPr>
      </p:pic>
      <p:sp>
        <p:nvSpPr>
          <p:cNvPr id="2" name="标题 1"/>
          <p:cNvSpPr>
            <a:spLocks noGrp="1"/>
          </p:cNvSpPr>
          <p:nvPr>
            <p:ph type="title"/>
          </p:nvPr>
        </p:nvSpPr>
        <p:spPr>
          <a:xfrm>
            <a:off x="539552" y="127788"/>
            <a:ext cx="8060432" cy="661764"/>
          </a:xfrm>
        </p:spPr>
        <p:txBody>
          <a:bodyPr>
            <a:normAutofit fontScale="90000"/>
          </a:bodyPr>
          <a:lstStyle/>
          <a:p>
            <a:r>
              <a:rPr lang="zh-CN" altLang="en-US" sz="3600" dirty="0" smtClean="0"/>
              <a:t>主动学习（</a:t>
            </a:r>
            <a:r>
              <a:rPr lang="en-US" altLang="zh-CN" sz="3600" dirty="0" smtClean="0"/>
              <a:t>Active Learning</a:t>
            </a:r>
            <a:r>
              <a:rPr lang="zh-CN" altLang="en-US" sz="3600" dirty="0" smtClean="0"/>
              <a:t>）</a:t>
            </a:r>
            <a:endParaRPr lang="zh-CN" altLang="en-US" sz="3600" dirty="0"/>
          </a:p>
        </p:txBody>
      </p:sp>
      <p:sp>
        <p:nvSpPr>
          <p:cNvPr id="9" name="内容占位符 8"/>
          <p:cNvSpPr>
            <a:spLocks noGrp="1"/>
          </p:cNvSpPr>
          <p:nvPr>
            <p:ph sz="quarter" idx="1"/>
          </p:nvPr>
        </p:nvSpPr>
        <p:spPr>
          <a:xfrm>
            <a:off x="539552" y="1006692"/>
            <a:ext cx="8075240" cy="3617286"/>
          </a:xfrm>
        </p:spPr>
        <p:txBody>
          <a:bodyPr>
            <a:normAutofit fontScale="92500" lnSpcReduction="20000"/>
          </a:bodyPr>
          <a:lstStyle/>
          <a:p>
            <a:r>
              <a:rPr lang="zh-CN" altLang="en-US" sz="2800" b="1" dirty="0" smtClean="0">
                <a:solidFill>
                  <a:srgbClr val="000099"/>
                </a:solidFill>
              </a:rPr>
              <a:t>针对问题</a:t>
            </a:r>
            <a:r>
              <a:rPr lang="zh-CN" altLang="en-US" sz="2800" dirty="0" smtClean="0"/>
              <a:t>：标注样本少</a:t>
            </a:r>
            <a:endParaRPr lang="en-US" altLang="zh-CN" sz="2800" dirty="0" smtClean="0"/>
          </a:p>
          <a:p>
            <a:r>
              <a:rPr lang="zh-CN" altLang="en-US" sz="2800" b="1" dirty="0" smtClean="0">
                <a:solidFill>
                  <a:srgbClr val="000099"/>
                </a:solidFill>
              </a:rPr>
              <a:t>思想：</a:t>
            </a:r>
            <a:r>
              <a:rPr lang="zh-CN" altLang="en-US" sz="2800" dirty="0" smtClean="0"/>
              <a:t>主动向</a:t>
            </a:r>
            <a:r>
              <a:rPr lang="en-US" altLang="zh-CN" sz="2800" dirty="0" smtClean="0"/>
              <a:t>oracle</a:t>
            </a:r>
            <a:r>
              <a:rPr lang="zh-CN" altLang="en-US" sz="2800" dirty="0" smtClean="0"/>
              <a:t>获得标注信息</a:t>
            </a:r>
            <a:endParaRPr lang="en-US" altLang="zh-CN" sz="2800" dirty="0" smtClean="0"/>
          </a:p>
          <a:p>
            <a:r>
              <a:rPr lang="zh-CN" altLang="en-US" sz="2800" b="1" dirty="0" smtClean="0">
                <a:solidFill>
                  <a:srgbClr val="000099"/>
                </a:solidFill>
              </a:rPr>
              <a:t>获得哪些样本的标注？</a:t>
            </a:r>
            <a:endParaRPr lang="en-US" altLang="zh-CN" sz="2800" b="1" dirty="0" smtClean="0">
              <a:solidFill>
                <a:srgbClr val="000099"/>
              </a:solidFill>
            </a:endParaRPr>
          </a:p>
          <a:p>
            <a:pPr>
              <a:buNone/>
            </a:pPr>
            <a:r>
              <a:rPr lang="zh-CN" altLang="en-US" sz="2800" dirty="0" smtClean="0"/>
              <a:t>   需设计查询函数</a:t>
            </a:r>
            <a:r>
              <a:rPr lang="en-US" altLang="zh-CN" sz="2800" dirty="0" smtClean="0"/>
              <a:t>Q</a:t>
            </a:r>
          </a:p>
          <a:p>
            <a:pPr>
              <a:buNone/>
            </a:pPr>
            <a:r>
              <a:rPr lang="en-US" altLang="zh-CN" sz="2800" dirty="0" smtClean="0"/>
              <a:t>    </a:t>
            </a:r>
          </a:p>
          <a:p>
            <a:r>
              <a:rPr lang="zh-CN" altLang="en-US" sz="2800" b="1" dirty="0" smtClean="0">
                <a:solidFill>
                  <a:srgbClr val="000099"/>
                </a:solidFill>
              </a:rPr>
              <a:t>什么是有用的样本？</a:t>
            </a:r>
            <a:endParaRPr lang="en-US" altLang="zh-CN" sz="2800" b="1" dirty="0" smtClean="0">
              <a:solidFill>
                <a:srgbClr val="000099"/>
              </a:solidFill>
            </a:endParaRPr>
          </a:p>
          <a:p>
            <a:pPr lvl="1"/>
            <a:r>
              <a:rPr lang="zh-CN" altLang="en-US" sz="2800" dirty="0" smtClean="0"/>
              <a:t>不确定</a:t>
            </a:r>
            <a:r>
              <a:rPr lang="en-US" altLang="zh-CN" sz="2800" dirty="0" smtClean="0"/>
              <a:t>(uncertainty)</a:t>
            </a:r>
          </a:p>
          <a:p>
            <a:pPr lvl="1"/>
            <a:r>
              <a:rPr lang="zh-CN" altLang="en-US" sz="2800" dirty="0" smtClean="0"/>
              <a:t>差异性</a:t>
            </a:r>
            <a:r>
              <a:rPr lang="en-US" altLang="zh-CN" sz="2800" dirty="0" smtClean="0"/>
              <a:t>(diversity)</a:t>
            </a:r>
          </a:p>
          <a:p>
            <a:r>
              <a:rPr lang="zh-CN" altLang="en-US" sz="2800" b="1" dirty="0" smtClean="0">
                <a:solidFill>
                  <a:srgbClr val="000099"/>
                </a:solidFill>
              </a:rPr>
              <a:t>优点</a:t>
            </a:r>
            <a:r>
              <a:rPr lang="zh-CN" altLang="en-US" sz="2800" dirty="0" smtClean="0"/>
              <a:t>：快速提高模型性能</a:t>
            </a:r>
            <a:endParaRPr lang="en-US" altLang="zh-CN" sz="2800"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6" name="Picture 4"/>
          <p:cNvPicPr>
            <a:picLocks noChangeAspect="1" noChangeArrowheads="1"/>
          </p:cNvPicPr>
          <p:nvPr/>
        </p:nvPicPr>
        <p:blipFill>
          <a:blip r:embed="rId3" cstate="print"/>
          <a:srcRect/>
          <a:stretch>
            <a:fillRect/>
          </a:stretch>
        </p:blipFill>
        <p:spPr bwMode="auto">
          <a:xfrm>
            <a:off x="740600" y="3651870"/>
            <a:ext cx="6927745" cy="1390743"/>
          </a:xfrm>
          <a:prstGeom prst="rect">
            <a:avLst/>
          </a:prstGeom>
          <a:noFill/>
          <a:ln w="9525">
            <a:noFill/>
            <a:miter lim="800000"/>
            <a:headEnd/>
            <a:tailEnd/>
          </a:ln>
        </p:spPr>
      </p:pic>
      <p:sp>
        <p:nvSpPr>
          <p:cNvPr id="2" name="标题 1"/>
          <p:cNvSpPr>
            <a:spLocks noGrp="1"/>
          </p:cNvSpPr>
          <p:nvPr>
            <p:ph type="title"/>
          </p:nvPr>
        </p:nvSpPr>
        <p:spPr>
          <a:xfrm>
            <a:off x="683568" y="33468"/>
            <a:ext cx="7772400" cy="705725"/>
          </a:xfrm>
        </p:spPr>
        <p:txBody>
          <a:bodyPr>
            <a:normAutofit/>
          </a:bodyPr>
          <a:lstStyle/>
          <a:p>
            <a:r>
              <a:rPr lang="zh-CN" altLang="en-US" sz="3600" dirty="0" smtClean="0"/>
              <a:t>主动学习在金融中的应用</a:t>
            </a:r>
            <a:endParaRPr lang="zh-CN" altLang="en-US" sz="3600" dirty="0"/>
          </a:p>
        </p:txBody>
      </p:sp>
      <p:sp>
        <p:nvSpPr>
          <p:cNvPr id="3" name="内容占位符 2"/>
          <p:cNvSpPr>
            <a:spLocks noGrp="1"/>
          </p:cNvSpPr>
          <p:nvPr>
            <p:ph sz="quarter" idx="1"/>
          </p:nvPr>
        </p:nvSpPr>
        <p:spPr>
          <a:xfrm>
            <a:off x="467544" y="897564"/>
            <a:ext cx="8424936" cy="3429000"/>
          </a:xfrm>
        </p:spPr>
        <p:txBody>
          <a:bodyPr/>
          <a:lstStyle/>
          <a:p>
            <a:r>
              <a:rPr lang="zh-CN" altLang="en-US" sz="2400" dirty="0" smtClean="0"/>
              <a:t>金融反欺诈中的</a:t>
            </a:r>
            <a:r>
              <a:rPr lang="zh-CN" altLang="en-US" sz="2400" dirty="0" smtClean="0"/>
              <a:t>应用</a:t>
            </a:r>
            <a:endParaRPr lang="zh-CN" altLang="en-US" sz="2400" dirty="0" smtClean="0"/>
          </a:p>
          <a:p>
            <a:endParaRPr lang="zh-CN" altLang="en-US" dirty="0"/>
          </a:p>
        </p:txBody>
      </p:sp>
      <p:pic>
        <p:nvPicPr>
          <p:cNvPr id="141314" name="Picture 2"/>
          <p:cNvPicPr>
            <a:picLocks noChangeAspect="1" noChangeArrowheads="1"/>
          </p:cNvPicPr>
          <p:nvPr/>
        </p:nvPicPr>
        <p:blipFill>
          <a:blip r:embed="rId4" cstate="print"/>
          <a:srcRect/>
          <a:stretch>
            <a:fillRect/>
          </a:stretch>
        </p:blipFill>
        <p:spPr bwMode="auto">
          <a:xfrm>
            <a:off x="539553" y="1275606"/>
            <a:ext cx="4255995" cy="2160240"/>
          </a:xfrm>
          <a:prstGeom prst="rect">
            <a:avLst/>
          </a:prstGeom>
          <a:noFill/>
          <a:ln w="9525">
            <a:noFill/>
            <a:miter lim="800000"/>
            <a:headEnd/>
            <a:tailEnd/>
          </a:ln>
        </p:spPr>
      </p:pic>
      <p:pic>
        <p:nvPicPr>
          <p:cNvPr id="141315" name="Picture 3"/>
          <p:cNvPicPr>
            <a:picLocks noChangeAspect="1" noChangeArrowheads="1"/>
          </p:cNvPicPr>
          <p:nvPr/>
        </p:nvPicPr>
        <p:blipFill>
          <a:blip r:embed="rId5" cstate="print"/>
          <a:srcRect/>
          <a:stretch>
            <a:fillRect/>
          </a:stretch>
        </p:blipFill>
        <p:spPr bwMode="auto">
          <a:xfrm>
            <a:off x="4860032" y="1221600"/>
            <a:ext cx="4032448" cy="24012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迁移学习</a:t>
            </a:r>
            <a:endParaRPr lang="zh-CN" altLang="en-US" sz="3600" dirty="0"/>
          </a:p>
        </p:txBody>
      </p:sp>
      <p:sp>
        <p:nvSpPr>
          <p:cNvPr id="9" name="内容占位符 8"/>
          <p:cNvSpPr>
            <a:spLocks noGrp="1"/>
          </p:cNvSpPr>
          <p:nvPr>
            <p:ph sz="quarter" idx="1"/>
          </p:nvPr>
        </p:nvSpPr>
        <p:spPr>
          <a:xfrm>
            <a:off x="467544" y="789552"/>
            <a:ext cx="8075240" cy="3617286"/>
          </a:xfrm>
        </p:spPr>
        <p:txBody>
          <a:bodyPr>
            <a:normAutofit fontScale="85000" lnSpcReduction="20000"/>
          </a:bodyPr>
          <a:lstStyle/>
          <a:p>
            <a:r>
              <a:rPr lang="zh-CN" altLang="en-US" sz="2800" b="1" dirty="0" smtClean="0">
                <a:solidFill>
                  <a:srgbClr val="000099"/>
                </a:solidFill>
              </a:rPr>
              <a:t>问题：</a:t>
            </a:r>
            <a:endParaRPr lang="en-US" altLang="zh-CN" sz="2800" b="1" dirty="0" smtClean="0">
              <a:solidFill>
                <a:srgbClr val="000099"/>
              </a:solidFill>
            </a:endParaRPr>
          </a:p>
          <a:p>
            <a:pPr>
              <a:buNone/>
            </a:pPr>
            <a:r>
              <a:rPr lang="zh-CN" altLang="en-US" sz="2400" dirty="0" smtClean="0"/>
              <a:t>   源任务 </a:t>
            </a:r>
            <a:r>
              <a:rPr lang="en-US" altLang="zh-CN" sz="2400" dirty="0" smtClean="0"/>
              <a:t> VS  </a:t>
            </a:r>
            <a:r>
              <a:rPr lang="zh-CN" altLang="en-US" sz="2400" dirty="0" smtClean="0"/>
              <a:t>目标任务</a:t>
            </a:r>
            <a:endParaRPr lang="en-US" altLang="zh-CN" sz="2400" dirty="0" smtClean="0"/>
          </a:p>
          <a:p>
            <a:pPr>
              <a:buNone/>
            </a:pPr>
            <a:r>
              <a:rPr lang="en-US" altLang="zh-CN" sz="2400" dirty="0" smtClean="0"/>
              <a:t> </a:t>
            </a:r>
            <a:r>
              <a:rPr lang="zh-CN" altLang="en-US" sz="2400" dirty="0" smtClean="0"/>
              <a:t>大量标签</a:t>
            </a:r>
            <a:r>
              <a:rPr lang="en-US" altLang="zh-CN" sz="2400" dirty="0" smtClean="0"/>
              <a:t> VS </a:t>
            </a:r>
            <a:r>
              <a:rPr lang="zh-CN" altLang="en-US" sz="2400" dirty="0" smtClean="0"/>
              <a:t>少量标签</a:t>
            </a:r>
            <a:endParaRPr lang="en-US" altLang="zh-CN" sz="2400" dirty="0" smtClean="0"/>
          </a:p>
          <a:p>
            <a:r>
              <a:rPr lang="zh-CN" altLang="en-US" sz="2800" b="1" dirty="0" smtClean="0">
                <a:solidFill>
                  <a:srgbClr val="000099"/>
                </a:solidFill>
              </a:rPr>
              <a:t>目的：</a:t>
            </a:r>
            <a:endParaRPr lang="en-US" altLang="zh-CN" sz="2800" b="1" dirty="0" smtClean="0">
              <a:solidFill>
                <a:srgbClr val="000099"/>
              </a:solidFill>
            </a:endParaRPr>
          </a:p>
          <a:p>
            <a:pPr>
              <a:buNone/>
            </a:pPr>
            <a:r>
              <a:rPr lang="zh-CN" altLang="en-US" sz="2400" b="1" dirty="0" smtClean="0">
                <a:solidFill>
                  <a:srgbClr val="000099"/>
                </a:solidFill>
              </a:rPr>
              <a:t>       利用源领域数据提高相关</a:t>
            </a:r>
            <a:endParaRPr lang="en-US" altLang="zh-CN" sz="2400" b="1" dirty="0" smtClean="0">
              <a:solidFill>
                <a:srgbClr val="000099"/>
              </a:solidFill>
            </a:endParaRPr>
          </a:p>
          <a:p>
            <a:pPr>
              <a:buNone/>
            </a:pPr>
            <a:r>
              <a:rPr lang="zh-CN" altLang="en-US" sz="2400" b="1" dirty="0" smtClean="0">
                <a:solidFill>
                  <a:srgbClr val="000099"/>
                </a:solidFill>
              </a:rPr>
              <a:t>   目标领域的建模性能。</a:t>
            </a:r>
            <a:endParaRPr lang="en-US" altLang="zh-CN" sz="2400" b="1" dirty="0" smtClean="0">
              <a:solidFill>
                <a:srgbClr val="000099"/>
              </a:solidFill>
            </a:endParaRPr>
          </a:p>
          <a:p>
            <a:endParaRPr lang="en-US" altLang="zh-CN" sz="2800" dirty="0" smtClean="0"/>
          </a:p>
          <a:p>
            <a:endParaRPr lang="en-US" altLang="zh-CN" sz="2800" dirty="0" smtClean="0"/>
          </a:p>
          <a:p>
            <a:endParaRPr lang="en-US" altLang="zh-CN" sz="2800" dirty="0" smtClean="0"/>
          </a:p>
          <a:p>
            <a:r>
              <a:rPr lang="zh-CN" altLang="en-US" sz="2800" dirty="0" smtClean="0"/>
              <a:t>分类</a:t>
            </a:r>
            <a:endParaRPr lang="en-US" altLang="zh-CN" sz="2800" dirty="0" smtClean="0"/>
          </a:p>
          <a:p>
            <a:pPr>
              <a:buNone/>
            </a:pPr>
            <a:endParaRPr lang="zh-CN" altLang="en-US" dirty="0"/>
          </a:p>
        </p:txBody>
      </p:sp>
      <p:pic>
        <p:nvPicPr>
          <p:cNvPr id="35848" name="Picture 8" descr="https://timgsa.baidu.com/timg?image&amp;quality=80&amp;size=b9999_10000&amp;sec=1532929920578&amp;di=0c64e433dbe7975d05d060f2f3c4eb8e&amp;imgtype=0&amp;src=http%3A%2F%2Fpic.qiantucdn.com%2F58pic%2F25%2F76%2F88%2F586d238df2e01_1024.jpg"/>
          <p:cNvPicPr>
            <a:picLocks noChangeAspect="1" noChangeArrowheads="1"/>
          </p:cNvPicPr>
          <p:nvPr/>
        </p:nvPicPr>
        <p:blipFill>
          <a:blip r:embed="rId3" cstate="print"/>
          <a:srcRect/>
          <a:stretch>
            <a:fillRect/>
          </a:stretch>
        </p:blipFill>
        <p:spPr bwMode="auto">
          <a:xfrm>
            <a:off x="7308305" y="1437624"/>
            <a:ext cx="1342435" cy="1281415"/>
          </a:xfrm>
          <a:prstGeom prst="rect">
            <a:avLst/>
          </a:prstGeom>
          <a:noFill/>
        </p:spPr>
      </p:pic>
      <p:pic>
        <p:nvPicPr>
          <p:cNvPr id="35850" name="Picture 10" descr="https://timgsa.baidu.com/timg?image&amp;quality=80&amp;size=b9999_10000&amp;sec=1532929999906&amp;di=f449bcff0e62519834dd7997b494cbfa&amp;imgtype=jpg&amp;src=http%3A%2F%2Fimg1.imgtn.bdimg.com%2Fit%2Fu%3D1786947761%2C3107789862%26fm%3D214%26gp%3D0.jpg"/>
          <p:cNvPicPr>
            <a:picLocks noChangeAspect="1" noChangeArrowheads="1"/>
          </p:cNvPicPr>
          <p:nvPr/>
        </p:nvPicPr>
        <p:blipFill>
          <a:blip r:embed="rId4" cstate="print"/>
          <a:srcRect/>
          <a:stretch>
            <a:fillRect/>
          </a:stretch>
        </p:blipFill>
        <p:spPr bwMode="auto">
          <a:xfrm>
            <a:off x="5152866" y="1545636"/>
            <a:ext cx="1435359" cy="1242138"/>
          </a:xfrm>
          <a:prstGeom prst="rect">
            <a:avLst/>
          </a:prstGeom>
          <a:noFill/>
        </p:spPr>
      </p:pic>
      <p:pic>
        <p:nvPicPr>
          <p:cNvPr id="35852" name="Picture 12" descr="https://timgsa.baidu.com/timg?image&amp;quality=80&amp;size=b9999_10000&amp;sec=1532930137691&amp;di=b392c6cb8ec1772af53ba7154f908922&amp;imgtype=0&amp;src=http%3A%2F%2Fuploads.oh100.com%2Fallimg%2F1711%2F90-1G11Q42221.jpg"/>
          <p:cNvPicPr>
            <a:picLocks noChangeAspect="1" noChangeArrowheads="1"/>
          </p:cNvPicPr>
          <p:nvPr/>
        </p:nvPicPr>
        <p:blipFill>
          <a:blip r:embed="rId5" cstate="print"/>
          <a:srcRect/>
          <a:stretch>
            <a:fillRect/>
          </a:stretch>
        </p:blipFill>
        <p:spPr bwMode="auto">
          <a:xfrm>
            <a:off x="5148064" y="195486"/>
            <a:ext cx="1440160" cy="1232747"/>
          </a:xfrm>
          <a:prstGeom prst="rect">
            <a:avLst/>
          </a:prstGeom>
          <a:noFill/>
        </p:spPr>
      </p:pic>
      <p:pic>
        <p:nvPicPr>
          <p:cNvPr id="35854" name="Picture 14" descr="https://timgsa.baidu.com/timg?image&amp;quality=80&amp;size=b9999_10000&amp;sec=1532930196561&amp;di=d7f878123083acfb9f2d3a6839545ada&amp;imgtype=0&amp;src=http%3A%2F%2Fwww.6681.com%2Fuploads%2Fallimg%2F150824%2F38-150R4115432-51.jpg"/>
          <p:cNvPicPr>
            <a:picLocks noChangeAspect="1" noChangeArrowheads="1"/>
          </p:cNvPicPr>
          <p:nvPr/>
        </p:nvPicPr>
        <p:blipFill>
          <a:blip r:embed="rId6" cstate="print"/>
          <a:srcRect/>
          <a:stretch>
            <a:fillRect/>
          </a:stretch>
        </p:blipFill>
        <p:spPr bwMode="auto">
          <a:xfrm>
            <a:off x="7308304" y="125944"/>
            <a:ext cx="1224136" cy="1257674"/>
          </a:xfrm>
          <a:prstGeom prst="rect">
            <a:avLst/>
          </a:prstGeom>
          <a:noFill/>
        </p:spPr>
      </p:pic>
      <p:sp>
        <p:nvSpPr>
          <p:cNvPr id="59394" name="AutoShape 2" descr="http://t10.baidu.com/it/u=3011934795,2300473284&amp;fm=173&amp;app=25&amp;f=JPEG?w=640&amp;h=171&amp;s=C212E423CD30DC01185CE5DB0000A0B1"/>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9396" name="AutoShape 4" descr="http://t10.baidu.com/it/u=3011934795,2300473284&amp;fm=173&amp;app=25&amp;f=JPEG?w=640&amp;h=171&amp;s=C212E423CD30DC01185CE5DB0000A0B1"/>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9398" name="AutoShape 6" descr="http://t10.baidu.com/it/u=3011934795,2300473284&amp;fm=173&amp;app=25&amp;f=JPEG?w=640&amp;h=171&amp;s=C212E423CD30DC01185CE5DB0000A0B1"/>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9400" name="AutoShape 8" descr="http://t10.baidu.com/it/u=3011934795,2300473284&amp;fm=173&amp;app=25&amp;f=JPEG?w=640&amp;h=171&amp;s=C212E423CD30DC01185CE5DB0000A0B1"/>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 name="右箭头 13"/>
          <p:cNvSpPr/>
          <p:nvPr/>
        </p:nvSpPr>
        <p:spPr>
          <a:xfrm>
            <a:off x="6588224" y="681540"/>
            <a:ext cx="720080" cy="270030"/>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6588224" y="1923678"/>
            <a:ext cx="720080" cy="270030"/>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p:nvGraphicFramePr>
        <p:xfrm>
          <a:off x="395536" y="2895786"/>
          <a:ext cx="8568952" cy="2024160"/>
        </p:xfrm>
        <a:graphic>
          <a:graphicData uri="http://schemas.openxmlformats.org/drawingml/2006/table">
            <a:tbl>
              <a:tblPr/>
              <a:tblGrid>
                <a:gridCol w="1656184"/>
                <a:gridCol w="4536504"/>
                <a:gridCol w="792088"/>
                <a:gridCol w="792088"/>
                <a:gridCol w="792088"/>
              </a:tblGrid>
              <a:tr h="265376">
                <a:tc>
                  <a:txBody>
                    <a:bodyPr/>
                    <a:lstStyle/>
                    <a:p>
                      <a:pPr algn="l" latinLnBrk="1">
                        <a:lnSpc>
                          <a:spcPts val="1650"/>
                        </a:lnSpc>
                        <a:spcAft>
                          <a:spcPts val="0"/>
                        </a:spcAft>
                      </a:pPr>
                      <a:r>
                        <a:rPr lang="en-US" sz="1100" b="1" kern="0" dirty="0">
                          <a:solidFill>
                            <a:srgbClr val="4F4F4F"/>
                          </a:solidFill>
                          <a:latin typeface="Arial"/>
                          <a:ea typeface="宋体"/>
                          <a:cs typeface="Times New Roman"/>
                        </a:rPr>
                        <a:t>                             </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ts val="1650"/>
                        </a:lnSpc>
                        <a:spcAft>
                          <a:spcPts val="0"/>
                        </a:spcAft>
                      </a:pPr>
                      <a:r>
                        <a:rPr lang="en-US" sz="1100" b="1" kern="0" dirty="0">
                          <a:solidFill>
                            <a:srgbClr val="4F4F4F"/>
                          </a:solidFill>
                          <a:latin typeface="Arial"/>
                          <a:ea typeface="宋体"/>
                          <a:cs typeface="Times New Roman"/>
                        </a:rPr>
                        <a:t>  </a:t>
                      </a:r>
                      <a:r>
                        <a:rPr lang="zh-CN" sz="1100" b="1" kern="0" dirty="0">
                          <a:solidFill>
                            <a:srgbClr val="4F4F4F"/>
                          </a:solidFill>
                          <a:latin typeface="Arial"/>
                          <a:ea typeface="宋体"/>
                          <a:cs typeface="Arial"/>
                        </a:rPr>
                        <a:t>说明</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ts val="1650"/>
                        </a:lnSpc>
                        <a:spcAft>
                          <a:spcPts val="0"/>
                        </a:spcAft>
                      </a:pPr>
                      <a:r>
                        <a:rPr lang="en-US" sz="1100" b="1" kern="0" dirty="0">
                          <a:solidFill>
                            <a:srgbClr val="4F4F4F"/>
                          </a:solidFill>
                          <a:latin typeface="Arial"/>
                          <a:ea typeface="宋体"/>
                          <a:cs typeface="Times New Roman"/>
                        </a:rPr>
                        <a:t> </a:t>
                      </a:r>
                      <a:r>
                        <a:rPr lang="zh-CN" sz="1100" b="1" kern="0" dirty="0">
                          <a:solidFill>
                            <a:srgbClr val="4F4F4F"/>
                          </a:solidFill>
                          <a:latin typeface="Arial"/>
                          <a:ea typeface="宋体"/>
                          <a:cs typeface="Arial"/>
                        </a:rPr>
                        <a:t>归纳式</a:t>
                      </a:r>
                      <a:r>
                        <a:rPr lang="en-US" sz="1100" b="1" kern="0" dirty="0">
                          <a:solidFill>
                            <a:srgbClr val="4F4F4F"/>
                          </a:solidFill>
                          <a:latin typeface="Arial"/>
                          <a:ea typeface="宋体"/>
                          <a:cs typeface="Times New Roman"/>
                        </a:rPr>
                        <a:t> </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ts val="1650"/>
                        </a:lnSpc>
                        <a:spcAft>
                          <a:spcPts val="0"/>
                        </a:spcAft>
                      </a:pPr>
                      <a:r>
                        <a:rPr lang="en-US" sz="1100" b="1" kern="0">
                          <a:solidFill>
                            <a:srgbClr val="4F4F4F"/>
                          </a:solidFill>
                          <a:latin typeface="Arial"/>
                          <a:ea typeface="宋体"/>
                          <a:cs typeface="Times New Roman"/>
                        </a:rPr>
                        <a:t> </a:t>
                      </a:r>
                      <a:r>
                        <a:rPr lang="zh-CN" sz="1100" b="1" kern="0">
                          <a:solidFill>
                            <a:srgbClr val="4F4F4F"/>
                          </a:solidFill>
                          <a:latin typeface="Arial"/>
                          <a:ea typeface="宋体"/>
                          <a:cs typeface="Arial"/>
                        </a:rPr>
                        <a:t>直推式</a:t>
                      </a:r>
                      <a:r>
                        <a:rPr lang="en-US" sz="1100" b="1" kern="0">
                          <a:solidFill>
                            <a:srgbClr val="4F4F4F"/>
                          </a:solidFill>
                          <a:latin typeface="Arial"/>
                          <a:ea typeface="宋体"/>
                          <a:cs typeface="Times New Roman"/>
                        </a:rPr>
                        <a:t> </a:t>
                      </a:r>
                      <a:endParaRPr lang="zh-CN" sz="1100" kern="10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ts val="1650"/>
                        </a:lnSpc>
                        <a:spcAft>
                          <a:spcPts val="0"/>
                        </a:spcAft>
                      </a:pPr>
                      <a:r>
                        <a:rPr lang="en-US" sz="1100" b="1" kern="0" dirty="0">
                          <a:solidFill>
                            <a:srgbClr val="4F4F4F"/>
                          </a:solidFill>
                          <a:latin typeface="Arial"/>
                          <a:ea typeface="宋体"/>
                          <a:cs typeface="Times New Roman"/>
                        </a:rPr>
                        <a:t> </a:t>
                      </a:r>
                      <a:r>
                        <a:rPr lang="zh-CN" sz="1100" b="1" kern="0" dirty="0">
                          <a:solidFill>
                            <a:srgbClr val="4F4F4F"/>
                          </a:solidFill>
                          <a:latin typeface="Arial"/>
                          <a:ea typeface="宋体"/>
                          <a:cs typeface="Arial"/>
                        </a:rPr>
                        <a:t>无监督</a:t>
                      </a:r>
                      <a:r>
                        <a:rPr lang="en-US" sz="1100" b="1" kern="0" dirty="0">
                          <a:solidFill>
                            <a:srgbClr val="4F4F4F"/>
                          </a:solidFill>
                          <a:latin typeface="Arial"/>
                          <a:ea typeface="宋体"/>
                          <a:cs typeface="Times New Roman"/>
                        </a:rPr>
                        <a:t> </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r h="544411">
                <a:tc>
                  <a:txBody>
                    <a:bodyPr/>
                    <a:lstStyle/>
                    <a:p>
                      <a:pPr algn="l" latinLnBrk="1">
                        <a:lnSpc>
                          <a:spcPts val="1650"/>
                        </a:lnSpc>
                        <a:spcAft>
                          <a:spcPts val="0"/>
                        </a:spcAft>
                      </a:pPr>
                      <a:r>
                        <a:rPr lang="zh-CN" sz="1400" kern="0" dirty="0" smtClean="0">
                          <a:solidFill>
                            <a:srgbClr val="4F4F4F"/>
                          </a:solidFill>
                          <a:latin typeface="Arial"/>
                          <a:ea typeface="宋体"/>
                          <a:cs typeface="Arial"/>
                        </a:rPr>
                        <a:t>基于</a:t>
                      </a:r>
                      <a:r>
                        <a:rPr lang="zh-CN" altLang="en-US" sz="1400" kern="0" dirty="0" smtClean="0">
                          <a:solidFill>
                            <a:srgbClr val="4F4F4F"/>
                          </a:solidFill>
                          <a:latin typeface="Arial"/>
                          <a:ea typeface="宋体"/>
                          <a:cs typeface="Arial"/>
                        </a:rPr>
                        <a:t>示例</a:t>
                      </a:r>
                      <a:endParaRPr lang="zh-CN" sz="14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7F7F7"/>
                    </a:solidFill>
                  </a:tcPr>
                </a:tc>
                <a:tc>
                  <a:txBody>
                    <a:bodyPr/>
                    <a:lstStyle/>
                    <a:p>
                      <a:pPr algn="l" latinLnBrk="1">
                        <a:lnSpc>
                          <a:spcPct val="100000"/>
                        </a:lnSpc>
                        <a:spcAft>
                          <a:spcPts val="0"/>
                        </a:spcAft>
                      </a:pPr>
                      <a:r>
                        <a:rPr lang="zh-CN" sz="1400" kern="0" dirty="0" smtClean="0">
                          <a:solidFill>
                            <a:srgbClr val="4F4F4F"/>
                          </a:solidFill>
                          <a:latin typeface="Arial"/>
                          <a:ea typeface="宋体"/>
                          <a:cs typeface="Arial"/>
                        </a:rPr>
                        <a:t>通过</a:t>
                      </a:r>
                      <a:r>
                        <a:rPr lang="zh-CN" sz="1400" kern="0" dirty="0">
                          <a:solidFill>
                            <a:srgbClr val="4F4F4F"/>
                          </a:solidFill>
                          <a:latin typeface="Arial"/>
                          <a:ea typeface="宋体"/>
                          <a:cs typeface="Arial"/>
                        </a:rPr>
                        <a:t>调整</a:t>
                      </a:r>
                      <a:r>
                        <a:rPr lang="zh-CN" sz="1400" kern="0" dirty="0">
                          <a:solidFill>
                            <a:srgbClr val="4F4F4F"/>
                          </a:solidFill>
                          <a:latin typeface="Calibri"/>
                          <a:ea typeface="Arial"/>
                          <a:cs typeface="Times New Roman"/>
                        </a:rPr>
                        <a:t> </a:t>
                      </a:r>
                      <a:r>
                        <a:rPr lang="zh-CN" sz="1400" kern="0" dirty="0" smtClean="0">
                          <a:solidFill>
                            <a:srgbClr val="4F4F4F"/>
                          </a:solidFill>
                          <a:latin typeface="Arial"/>
                          <a:ea typeface="宋体"/>
                          <a:cs typeface="Arial"/>
                        </a:rPr>
                        <a:t>源</a:t>
                      </a:r>
                      <a:r>
                        <a:rPr lang="zh-CN" altLang="en-US" sz="1400" kern="0" dirty="0" smtClean="0">
                          <a:solidFill>
                            <a:srgbClr val="4F4F4F"/>
                          </a:solidFill>
                          <a:latin typeface="Arial"/>
                          <a:ea typeface="宋体"/>
                          <a:cs typeface="Arial"/>
                        </a:rPr>
                        <a:t>领域</a:t>
                      </a:r>
                      <a:r>
                        <a:rPr lang="zh-CN" sz="1400" kern="0" dirty="0" smtClean="0">
                          <a:solidFill>
                            <a:srgbClr val="4F4F4F"/>
                          </a:solidFill>
                          <a:latin typeface="Arial"/>
                          <a:ea typeface="宋体"/>
                          <a:cs typeface="Arial"/>
                        </a:rPr>
                        <a:t>的</a:t>
                      </a:r>
                      <a:r>
                        <a:rPr lang="zh-CN" sz="1400" kern="0" dirty="0">
                          <a:solidFill>
                            <a:srgbClr val="4F4F4F"/>
                          </a:solidFill>
                          <a:latin typeface="Arial"/>
                          <a:ea typeface="宋体"/>
                          <a:cs typeface="Arial"/>
                        </a:rPr>
                        <a:t>标签（辅助）</a:t>
                      </a:r>
                      <a:r>
                        <a:rPr lang="zh-CN" sz="1400" kern="0" dirty="0">
                          <a:solidFill>
                            <a:srgbClr val="4F4F4F"/>
                          </a:solidFill>
                          <a:latin typeface="Calibri"/>
                          <a:ea typeface="Arial"/>
                          <a:cs typeface="Times New Roman"/>
                        </a:rPr>
                        <a:t> </a:t>
                      </a:r>
                      <a:r>
                        <a:rPr lang="zh-CN" sz="1400" kern="0" dirty="0">
                          <a:solidFill>
                            <a:srgbClr val="4F4F4F"/>
                          </a:solidFill>
                          <a:latin typeface="Arial"/>
                          <a:ea typeface="宋体"/>
                          <a:cs typeface="Arial"/>
                        </a:rPr>
                        <a:t>和</a:t>
                      </a:r>
                      <a:r>
                        <a:rPr lang="zh-CN" sz="1400" kern="0" dirty="0">
                          <a:solidFill>
                            <a:srgbClr val="4F4F4F"/>
                          </a:solidFill>
                          <a:latin typeface="Calibri"/>
                          <a:ea typeface="Arial"/>
                          <a:cs typeface="Times New Roman"/>
                        </a:rPr>
                        <a:t> </a:t>
                      </a:r>
                      <a:r>
                        <a:rPr lang="zh-CN" sz="1400" kern="0" dirty="0" smtClean="0">
                          <a:solidFill>
                            <a:srgbClr val="4F4F4F"/>
                          </a:solidFill>
                          <a:latin typeface="Arial"/>
                          <a:ea typeface="宋体"/>
                          <a:cs typeface="Arial"/>
                        </a:rPr>
                        <a:t>目标</a:t>
                      </a:r>
                      <a:r>
                        <a:rPr lang="zh-CN" altLang="en-US" sz="1400" kern="0" dirty="0" smtClean="0">
                          <a:solidFill>
                            <a:srgbClr val="4F4F4F"/>
                          </a:solidFill>
                          <a:latin typeface="Arial"/>
                          <a:ea typeface="宋体"/>
                          <a:cs typeface="Arial"/>
                        </a:rPr>
                        <a:t>领域</a:t>
                      </a:r>
                      <a:r>
                        <a:rPr lang="zh-CN" sz="1400" kern="0" dirty="0" smtClean="0">
                          <a:solidFill>
                            <a:srgbClr val="4F4F4F"/>
                          </a:solidFill>
                          <a:latin typeface="Arial"/>
                          <a:ea typeface="宋体"/>
                          <a:cs typeface="Arial"/>
                        </a:rPr>
                        <a:t>标签</a:t>
                      </a:r>
                      <a:r>
                        <a:rPr lang="zh-CN" sz="1400" kern="0" dirty="0">
                          <a:solidFill>
                            <a:srgbClr val="4F4F4F"/>
                          </a:solidFill>
                          <a:latin typeface="Arial"/>
                          <a:ea typeface="宋体"/>
                          <a:cs typeface="Arial"/>
                        </a:rPr>
                        <a:t>的权重，协同训练得到目标模型</a:t>
                      </a:r>
                      <a:r>
                        <a:rPr lang="zh-CN" sz="1400" kern="0" dirty="0" smtClean="0">
                          <a:solidFill>
                            <a:srgbClr val="4F4F4F"/>
                          </a:solidFill>
                          <a:latin typeface="Arial"/>
                          <a:ea typeface="宋体"/>
                          <a:cs typeface="Arial"/>
                        </a:rPr>
                        <a:t>。</a:t>
                      </a:r>
                      <a:endParaRPr lang="zh-CN" sz="14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7F7F7"/>
                    </a:solidFill>
                  </a:tcPr>
                </a:tc>
                <a:tc>
                  <a:txBody>
                    <a:bodyPr/>
                    <a:lstStyle/>
                    <a:p>
                      <a:pPr algn="l" latinLnBrk="1">
                        <a:lnSpc>
                          <a:spcPts val="1650"/>
                        </a:lnSpc>
                        <a:spcAft>
                          <a:spcPts val="0"/>
                        </a:spcAft>
                      </a:pPr>
                      <a:r>
                        <a:rPr lang="en-US" sz="1100" kern="0" dirty="0">
                          <a:solidFill>
                            <a:srgbClr val="4F4F4F"/>
                          </a:solidFill>
                          <a:latin typeface="Arial"/>
                          <a:ea typeface="宋体"/>
                          <a:cs typeface="Times New Roman"/>
                        </a:rPr>
                        <a:t> √</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7F7F7"/>
                    </a:solidFill>
                  </a:tcPr>
                </a:tc>
                <a:tc>
                  <a:txBody>
                    <a:bodyPr/>
                    <a:lstStyle/>
                    <a:p>
                      <a:pPr algn="l" latinLnBrk="1">
                        <a:lnSpc>
                          <a:spcPts val="1650"/>
                        </a:lnSpc>
                        <a:spcAft>
                          <a:spcPts val="0"/>
                        </a:spcAft>
                      </a:pPr>
                      <a:r>
                        <a:rPr lang="en-US" sz="1100" kern="0">
                          <a:solidFill>
                            <a:srgbClr val="4F4F4F"/>
                          </a:solidFill>
                          <a:latin typeface="Arial"/>
                          <a:ea typeface="宋体"/>
                          <a:cs typeface="Times New Roman"/>
                        </a:rPr>
                        <a:t> √</a:t>
                      </a:r>
                      <a:endParaRPr lang="zh-CN" sz="1100" kern="10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7F7F7"/>
                    </a:solidFill>
                  </a:tcPr>
                </a:tc>
                <a:tc>
                  <a:txBody>
                    <a:bodyPr/>
                    <a:lstStyle/>
                    <a:p>
                      <a:pPr algn="l" latinLnBrk="1">
                        <a:lnSpc>
                          <a:spcPts val="1650"/>
                        </a:lnSpc>
                        <a:spcAft>
                          <a:spcPts val="0"/>
                        </a:spcAft>
                      </a:pPr>
                      <a:r>
                        <a:rPr lang="en-US" sz="1100" kern="0">
                          <a:solidFill>
                            <a:srgbClr val="4F4F4F"/>
                          </a:solidFill>
                          <a:latin typeface="Arial"/>
                          <a:ea typeface="宋体"/>
                          <a:cs typeface="Times New Roman"/>
                        </a:rPr>
                        <a:t> </a:t>
                      </a:r>
                      <a:endParaRPr lang="zh-CN" sz="1100" kern="10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7F7F7"/>
                    </a:solidFill>
                  </a:tcPr>
                </a:tc>
              </a:tr>
              <a:tr h="544411">
                <a:tc>
                  <a:txBody>
                    <a:bodyPr/>
                    <a:lstStyle/>
                    <a:p>
                      <a:pPr algn="l" latinLnBrk="1">
                        <a:lnSpc>
                          <a:spcPts val="1650"/>
                        </a:lnSpc>
                        <a:spcAft>
                          <a:spcPts val="0"/>
                        </a:spcAft>
                      </a:pPr>
                      <a:r>
                        <a:rPr lang="zh-CN" sz="1400" kern="0" dirty="0">
                          <a:solidFill>
                            <a:srgbClr val="4F4F4F"/>
                          </a:solidFill>
                          <a:latin typeface="Arial"/>
                          <a:ea typeface="宋体"/>
                          <a:cs typeface="Arial"/>
                        </a:rPr>
                        <a:t>基于</a:t>
                      </a:r>
                      <a:r>
                        <a:rPr lang="zh-CN" sz="1400" kern="0" dirty="0" smtClean="0">
                          <a:solidFill>
                            <a:srgbClr val="4F4F4F"/>
                          </a:solidFill>
                          <a:latin typeface="Arial"/>
                          <a:ea typeface="宋体"/>
                          <a:cs typeface="Arial"/>
                        </a:rPr>
                        <a:t>特征</a:t>
                      </a:r>
                      <a:endParaRPr lang="zh-CN" sz="14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ct val="100000"/>
                        </a:lnSpc>
                        <a:spcAft>
                          <a:spcPts val="0"/>
                        </a:spcAft>
                      </a:pPr>
                      <a:r>
                        <a:rPr lang="zh-CN" sz="1400" kern="0" dirty="0" smtClean="0">
                          <a:solidFill>
                            <a:srgbClr val="4F4F4F"/>
                          </a:solidFill>
                          <a:latin typeface="Arial"/>
                          <a:ea typeface="宋体"/>
                          <a:cs typeface="Arial"/>
                        </a:rPr>
                        <a:t>找到</a:t>
                      </a:r>
                      <a:r>
                        <a:rPr lang="en-US" sz="1400" kern="0" dirty="0" smtClean="0">
                          <a:solidFill>
                            <a:srgbClr val="4F4F4F"/>
                          </a:solidFill>
                          <a:latin typeface="Arial"/>
                          <a:ea typeface="宋体"/>
                          <a:cs typeface="Times New Roman"/>
                        </a:rPr>
                        <a:t> </a:t>
                      </a:r>
                      <a:r>
                        <a:rPr lang="en-US" sz="1400" kern="0" dirty="0">
                          <a:solidFill>
                            <a:srgbClr val="4F4F4F"/>
                          </a:solidFill>
                          <a:latin typeface="Arial"/>
                          <a:ea typeface="宋体"/>
                          <a:cs typeface="Times New Roman"/>
                        </a:rPr>
                        <a:t>“</a:t>
                      </a:r>
                      <a:r>
                        <a:rPr lang="zh-CN" sz="1400" kern="0" dirty="0">
                          <a:solidFill>
                            <a:srgbClr val="4F4F4F"/>
                          </a:solidFill>
                          <a:latin typeface="Arial"/>
                          <a:ea typeface="宋体"/>
                          <a:cs typeface="Arial"/>
                        </a:rPr>
                        <a:t>好</a:t>
                      </a:r>
                      <a:r>
                        <a:rPr lang="en-US" sz="1400" kern="0" dirty="0">
                          <a:solidFill>
                            <a:srgbClr val="4F4F4F"/>
                          </a:solidFill>
                          <a:latin typeface="Arial"/>
                          <a:ea typeface="宋体"/>
                          <a:cs typeface="Times New Roman"/>
                        </a:rPr>
                        <a:t>”</a:t>
                      </a:r>
                      <a:r>
                        <a:rPr lang="zh-CN" sz="1400" kern="0" dirty="0">
                          <a:solidFill>
                            <a:srgbClr val="4F4F4F"/>
                          </a:solidFill>
                          <a:latin typeface="Arial"/>
                          <a:ea typeface="宋体"/>
                          <a:cs typeface="Arial"/>
                        </a:rPr>
                        <a:t>特征</a:t>
                      </a:r>
                      <a:r>
                        <a:rPr lang="zh-CN" sz="1400" kern="0" dirty="0">
                          <a:solidFill>
                            <a:srgbClr val="4F4F4F"/>
                          </a:solidFill>
                          <a:latin typeface="Calibri"/>
                          <a:ea typeface="Arial"/>
                          <a:cs typeface="Times New Roman"/>
                        </a:rPr>
                        <a:t> </a:t>
                      </a:r>
                      <a:r>
                        <a:rPr lang="zh-CN" sz="1400" kern="0" dirty="0">
                          <a:solidFill>
                            <a:srgbClr val="4F4F4F"/>
                          </a:solidFill>
                          <a:latin typeface="Arial"/>
                          <a:ea typeface="宋体"/>
                          <a:cs typeface="Arial"/>
                        </a:rPr>
                        <a:t>来减少</a:t>
                      </a:r>
                      <a:r>
                        <a:rPr lang="zh-CN" sz="1400" kern="0" dirty="0" smtClean="0">
                          <a:solidFill>
                            <a:srgbClr val="4F4F4F"/>
                          </a:solidFill>
                          <a:latin typeface="Arial"/>
                          <a:ea typeface="宋体"/>
                          <a:cs typeface="Arial"/>
                        </a:rPr>
                        <a:t>源</a:t>
                      </a:r>
                      <a:r>
                        <a:rPr lang="zh-CN" altLang="en-US" sz="1400" kern="0" dirty="0" smtClean="0">
                          <a:solidFill>
                            <a:srgbClr val="4F4F4F"/>
                          </a:solidFill>
                          <a:latin typeface="Arial"/>
                          <a:ea typeface="宋体"/>
                          <a:cs typeface="Arial"/>
                        </a:rPr>
                        <a:t>领域</a:t>
                      </a:r>
                      <a:r>
                        <a:rPr lang="zh-CN" sz="1400" kern="0" dirty="0" smtClean="0">
                          <a:solidFill>
                            <a:srgbClr val="4F4F4F"/>
                          </a:solidFill>
                          <a:latin typeface="Arial"/>
                          <a:ea typeface="宋体"/>
                          <a:cs typeface="Arial"/>
                        </a:rPr>
                        <a:t>和目标</a:t>
                      </a:r>
                      <a:r>
                        <a:rPr lang="zh-CN" altLang="en-US" sz="1400" kern="0" dirty="0" smtClean="0">
                          <a:solidFill>
                            <a:srgbClr val="4F4F4F"/>
                          </a:solidFill>
                          <a:latin typeface="Arial"/>
                          <a:ea typeface="宋体"/>
                          <a:cs typeface="Times New Roman"/>
                        </a:rPr>
                        <a:t>领域</a:t>
                      </a:r>
                      <a:r>
                        <a:rPr lang="zh-CN" sz="1400" kern="0" dirty="0" smtClean="0">
                          <a:solidFill>
                            <a:srgbClr val="4F4F4F"/>
                          </a:solidFill>
                          <a:latin typeface="Arial"/>
                          <a:ea typeface="宋体"/>
                          <a:cs typeface="Arial"/>
                        </a:rPr>
                        <a:t>之间</a:t>
                      </a:r>
                      <a:r>
                        <a:rPr lang="zh-CN" sz="1400" kern="0" dirty="0">
                          <a:solidFill>
                            <a:srgbClr val="4F4F4F"/>
                          </a:solidFill>
                          <a:latin typeface="Arial"/>
                          <a:ea typeface="宋体"/>
                          <a:cs typeface="Arial"/>
                        </a:rPr>
                        <a:t>的不同，能够降低分类、回归误差</a:t>
                      </a:r>
                      <a:r>
                        <a:rPr lang="zh-CN" sz="1400" kern="0" dirty="0" smtClean="0">
                          <a:solidFill>
                            <a:srgbClr val="4F4F4F"/>
                          </a:solidFill>
                          <a:latin typeface="Arial"/>
                          <a:ea typeface="宋体"/>
                          <a:cs typeface="Arial"/>
                        </a:rPr>
                        <a:t>。</a:t>
                      </a:r>
                      <a:endParaRPr lang="zh-CN" sz="14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ts val="1650"/>
                        </a:lnSpc>
                        <a:spcAft>
                          <a:spcPts val="0"/>
                        </a:spcAft>
                      </a:pPr>
                      <a:r>
                        <a:rPr lang="en-US" sz="1100" kern="0" dirty="0">
                          <a:solidFill>
                            <a:srgbClr val="4F4F4F"/>
                          </a:solidFill>
                          <a:latin typeface="Arial"/>
                          <a:ea typeface="宋体"/>
                          <a:cs typeface="Times New Roman"/>
                        </a:rPr>
                        <a:t> √</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ts val="1650"/>
                        </a:lnSpc>
                        <a:spcAft>
                          <a:spcPts val="0"/>
                        </a:spcAft>
                      </a:pPr>
                      <a:r>
                        <a:rPr lang="en-US" sz="1100" kern="0" dirty="0">
                          <a:solidFill>
                            <a:srgbClr val="4F4F4F"/>
                          </a:solidFill>
                          <a:latin typeface="Arial"/>
                          <a:ea typeface="宋体"/>
                          <a:cs typeface="Times New Roman"/>
                        </a:rPr>
                        <a:t> √</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ts val="1650"/>
                        </a:lnSpc>
                        <a:spcAft>
                          <a:spcPts val="0"/>
                        </a:spcAft>
                      </a:pPr>
                      <a:r>
                        <a:rPr lang="en-US" sz="1100" kern="0">
                          <a:solidFill>
                            <a:srgbClr val="4F4F4F"/>
                          </a:solidFill>
                          <a:latin typeface="Arial"/>
                          <a:ea typeface="宋体"/>
                          <a:cs typeface="Times New Roman"/>
                        </a:rPr>
                        <a:t> √</a:t>
                      </a:r>
                      <a:endParaRPr lang="zh-CN" sz="1100" kern="10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r h="329657">
                <a:tc>
                  <a:txBody>
                    <a:bodyPr/>
                    <a:lstStyle/>
                    <a:p>
                      <a:pPr algn="l" latinLnBrk="1">
                        <a:lnSpc>
                          <a:spcPts val="1650"/>
                        </a:lnSpc>
                        <a:spcAft>
                          <a:spcPts val="0"/>
                        </a:spcAft>
                      </a:pPr>
                      <a:r>
                        <a:rPr lang="zh-CN" sz="1400" kern="0" dirty="0">
                          <a:solidFill>
                            <a:srgbClr val="4F4F4F"/>
                          </a:solidFill>
                          <a:latin typeface="Arial"/>
                          <a:ea typeface="宋体"/>
                          <a:cs typeface="Arial"/>
                        </a:rPr>
                        <a:t>基于</a:t>
                      </a:r>
                      <a:r>
                        <a:rPr lang="zh-CN" sz="1400" kern="0" dirty="0" smtClean="0">
                          <a:solidFill>
                            <a:srgbClr val="4F4F4F"/>
                          </a:solidFill>
                          <a:latin typeface="Arial"/>
                          <a:ea typeface="宋体"/>
                          <a:cs typeface="Arial"/>
                        </a:rPr>
                        <a:t>参数</a:t>
                      </a:r>
                      <a:r>
                        <a:rPr lang="en-US" altLang="zh-CN" sz="1400" kern="0" dirty="0" smtClean="0">
                          <a:solidFill>
                            <a:srgbClr val="4F4F4F"/>
                          </a:solidFill>
                          <a:latin typeface="Arial"/>
                          <a:ea typeface="宋体"/>
                          <a:cs typeface="Arial"/>
                        </a:rPr>
                        <a:t>/</a:t>
                      </a:r>
                      <a:r>
                        <a:rPr lang="zh-CN" altLang="en-US" sz="1400" kern="0" dirty="0" smtClean="0">
                          <a:solidFill>
                            <a:srgbClr val="4F4F4F"/>
                          </a:solidFill>
                          <a:latin typeface="Arial"/>
                          <a:ea typeface="宋体"/>
                          <a:cs typeface="Arial"/>
                        </a:rPr>
                        <a:t>模型</a:t>
                      </a:r>
                      <a:endParaRPr lang="zh-CN" sz="14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7F7F7"/>
                    </a:solidFill>
                  </a:tcPr>
                </a:tc>
                <a:tc>
                  <a:txBody>
                    <a:bodyPr/>
                    <a:lstStyle/>
                    <a:p>
                      <a:pPr algn="l" latinLnBrk="1">
                        <a:lnSpc>
                          <a:spcPct val="100000"/>
                        </a:lnSpc>
                        <a:spcAft>
                          <a:spcPts val="0"/>
                        </a:spcAft>
                      </a:pPr>
                      <a:r>
                        <a:rPr lang="zh-CN" sz="1400" kern="0" dirty="0" smtClean="0">
                          <a:solidFill>
                            <a:srgbClr val="4F4F4F"/>
                          </a:solidFill>
                          <a:latin typeface="Arial"/>
                          <a:ea typeface="宋体"/>
                          <a:cs typeface="Arial"/>
                        </a:rPr>
                        <a:t>发现源</a:t>
                      </a:r>
                      <a:r>
                        <a:rPr lang="zh-CN" altLang="en-US" sz="1400" kern="0" dirty="0" smtClean="0">
                          <a:solidFill>
                            <a:srgbClr val="4F4F4F"/>
                          </a:solidFill>
                          <a:latin typeface="Arial"/>
                          <a:ea typeface="宋体"/>
                          <a:cs typeface="Arial"/>
                        </a:rPr>
                        <a:t>领域</a:t>
                      </a:r>
                      <a:r>
                        <a:rPr lang="zh-CN" sz="1400" kern="0" dirty="0" smtClean="0">
                          <a:solidFill>
                            <a:srgbClr val="4F4F4F"/>
                          </a:solidFill>
                          <a:latin typeface="Arial"/>
                          <a:ea typeface="宋体"/>
                          <a:cs typeface="Arial"/>
                        </a:rPr>
                        <a:t>和目标</a:t>
                      </a:r>
                      <a:r>
                        <a:rPr lang="zh-CN" altLang="en-US" sz="1400" kern="0" dirty="0" smtClean="0">
                          <a:solidFill>
                            <a:srgbClr val="4F4F4F"/>
                          </a:solidFill>
                          <a:latin typeface="Arial"/>
                          <a:ea typeface="宋体"/>
                          <a:cs typeface="Arial"/>
                        </a:rPr>
                        <a:t>领域</a:t>
                      </a:r>
                      <a:r>
                        <a:rPr lang="zh-CN" sz="1400" kern="0" dirty="0" smtClean="0">
                          <a:solidFill>
                            <a:srgbClr val="4F4F4F"/>
                          </a:solidFill>
                          <a:latin typeface="Arial"/>
                          <a:ea typeface="宋体"/>
                          <a:cs typeface="Arial"/>
                        </a:rPr>
                        <a:t>之间</a:t>
                      </a:r>
                      <a:r>
                        <a:rPr lang="zh-CN" sz="1400" kern="0" dirty="0">
                          <a:solidFill>
                            <a:srgbClr val="4F4F4F"/>
                          </a:solidFill>
                          <a:latin typeface="Arial"/>
                          <a:ea typeface="宋体"/>
                          <a:cs typeface="Arial"/>
                        </a:rPr>
                        <a:t>的共享</a:t>
                      </a:r>
                      <a:r>
                        <a:rPr lang="zh-CN" sz="1400" kern="0" dirty="0" smtClean="0">
                          <a:solidFill>
                            <a:srgbClr val="4F4F4F"/>
                          </a:solidFill>
                          <a:latin typeface="Arial"/>
                          <a:ea typeface="宋体"/>
                          <a:cs typeface="Arial"/>
                        </a:rPr>
                        <a:t>参数。</a:t>
                      </a:r>
                      <a:endParaRPr lang="zh-CN" sz="14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7F7F7"/>
                    </a:solidFill>
                  </a:tcPr>
                </a:tc>
                <a:tc>
                  <a:txBody>
                    <a:bodyPr/>
                    <a:lstStyle/>
                    <a:p>
                      <a:pPr algn="l" latinLnBrk="1">
                        <a:lnSpc>
                          <a:spcPts val="1650"/>
                        </a:lnSpc>
                        <a:spcAft>
                          <a:spcPts val="0"/>
                        </a:spcAft>
                      </a:pPr>
                      <a:r>
                        <a:rPr lang="en-US" sz="1100" kern="0" dirty="0">
                          <a:solidFill>
                            <a:srgbClr val="4F4F4F"/>
                          </a:solidFill>
                          <a:latin typeface="Arial"/>
                          <a:ea typeface="宋体"/>
                          <a:cs typeface="Times New Roman"/>
                        </a:rPr>
                        <a:t> √</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7F7F7"/>
                    </a:solidFill>
                  </a:tcPr>
                </a:tc>
                <a:tc>
                  <a:txBody>
                    <a:bodyPr/>
                    <a:lstStyle/>
                    <a:p>
                      <a:pPr algn="l" latinLnBrk="1">
                        <a:lnSpc>
                          <a:spcPts val="1650"/>
                        </a:lnSpc>
                        <a:spcAft>
                          <a:spcPts val="0"/>
                        </a:spcAft>
                      </a:pPr>
                      <a:r>
                        <a:rPr lang="en-US" sz="1100" kern="0" dirty="0">
                          <a:solidFill>
                            <a:srgbClr val="4F4F4F"/>
                          </a:solidFill>
                          <a:latin typeface="Arial"/>
                          <a:ea typeface="宋体"/>
                          <a:cs typeface="Times New Roman"/>
                        </a:rPr>
                        <a:t> </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7F7F7"/>
                    </a:solidFill>
                  </a:tcPr>
                </a:tc>
                <a:tc>
                  <a:txBody>
                    <a:bodyPr/>
                    <a:lstStyle/>
                    <a:p>
                      <a:pPr algn="l" latinLnBrk="1">
                        <a:lnSpc>
                          <a:spcPts val="1650"/>
                        </a:lnSpc>
                        <a:spcAft>
                          <a:spcPts val="0"/>
                        </a:spcAft>
                      </a:pPr>
                      <a:r>
                        <a:rPr lang="en-US" sz="1100" kern="0">
                          <a:solidFill>
                            <a:srgbClr val="4F4F4F"/>
                          </a:solidFill>
                          <a:latin typeface="Arial"/>
                          <a:ea typeface="宋体"/>
                          <a:cs typeface="Times New Roman"/>
                        </a:rPr>
                        <a:t> </a:t>
                      </a:r>
                      <a:endParaRPr lang="zh-CN" sz="1100" kern="10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7F7F7"/>
                    </a:solidFill>
                  </a:tcPr>
                </a:tc>
              </a:tr>
              <a:tr h="314367">
                <a:tc>
                  <a:txBody>
                    <a:bodyPr/>
                    <a:lstStyle/>
                    <a:p>
                      <a:pPr algn="l" latinLnBrk="1">
                        <a:lnSpc>
                          <a:spcPts val="1650"/>
                        </a:lnSpc>
                        <a:spcAft>
                          <a:spcPts val="0"/>
                        </a:spcAft>
                      </a:pPr>
                      <a:r>
                        <a:rPr lang="zh-CN" sz="1400" kern="0" dirty="0">
                          <a:solidFill>
                            <a:srgbClr val="4F4F4F"/>
                          </a:solidFill>
                          <a:latin typeface="Arial"/>
                          <a:ea typeface="宋体"/>
                          <a:cs typeface="Arial"/>
                        </a:rPr>
                        <a:t>基于</a:t>
                      </a:r>
                      <a:r>
                        <a:rPr lang="zh-CN" sz="1400" kern="0" dirty="0" smtClean="0">
                          <a:solidFill>
                            <a:srgbClr val="4F4F4F"/>
                          </a:solidFill>
                          <a:latin typeface="Arial"/>
                          <a:ea typeface="宋体"/>
                          <a:cs typeface="Arial"/>
                        </a:rPr>
                        <a:t>相关性</a:t>
                      </a:r>
                      <a:endParaRPr lang="zh-CN" sz="14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ct val="100000"/>
                        </a:lnSpc>
                        <a:spcAft>
                          <a:spcPts val="0"/>
                        </a:spcAft>
                      </a:pPr>
                      <a:r>
                        <a:rPr lang="zh-CN" sz="1400" kern="0" dirty="0" smtClean="0">
                          <a:solidFill>
                            <a:srgbClr val="4F4F4F"/>
                          </a:solidFill>
                          <a:latin typeface="Arial"/>
                          <a:ea typeface="宋体"/>
                          <a:cs typeface="Arial"/>
                        </a:rPr>
                        <a:t>建立源</a:t>
                      </a:r>
                      <a:r>
                        <a:rPr lang="zh-CN" altLang="en-US" sz="1400" kern="0" dirty="0" smtClean="0">
                          <a:solidFill>
                            <a:srgbClr val="4F4F4F"/>
                          </a:solidFill>
                          <a:latin typeface="Arial"/>
                          <a:ea typeface="宋体"/>
                          <a:cs typeface="Arial"/>
                        </a:rPr>
                        <a:t>领域</a:t>
                      </a:r>
                      <a:r>
                        <a:rPr lang="zh-CN" sz="1400" kern="0" dirty="0" smtClean="0">
                          <a:solidFill>
                            <a:srgbClr val="4F4F4F"/>
                          </a:solidFill>
                          <a:latin typeface="Arial"/>
                          <a:ea typeface="宋体"/>
                          <a:cs typeface="Arial"/>
                        </a:rPr>
                        <a:t>和目标</a:t>
                      </a:r>
                      <a:r>
                        <a:rPr lang="zh-CN" altLang="en-US" sz="1400" kern="0" dirty="0" smtClean="0">
                          <a:solidFill>
                            <a:srgbClr val="4F4F4F"/>
                          </a:solidFill>
                          <a:latin typeface="Arial"/>
                          <a:ea typeface="宋体"/>
                          <a:cs typeface="Times New Roman"/>
                        </a:rPr>
                        <a:t>领域</a:t>
                      </a:r>
                      <a:r>
                        <a:rPr lang="zh-CN" sz="1400" kern="0" dirty="0" smtClean="0">
                          <a:solidFill>
                            <a:srgbClr val="4F4F4F"/>
                          </a:solidFill>
                          <a:latin typeface="Arial"/>
                          <a:ea typeface="宋体"/>
                          <a:cs typeface="Arial"/>
                        </a:rPr>
                        <a:t>之间</a:t>
                      </a:r>
                      <a:r>
                        <a:rPr lang="zh-CN" sz="1400" kern="0" dirty="0">
                          <a:solidFill>
                            <a:srgbClr val="4F4F4F"/>
                          </a:solidFill>
                          <a:latin typeface="Arial"/>
                          <a:ea typeface="宋体"/>
                          <a:cs typeface="Arial"/>
                        </a:rPr>
                        <a:t>的相关知识映射</a:t>
                      </a:r>
                      <a:r>
                        <a:rPr lang="zh-CN" sz="1400" kern="0" dirty="0" smtClean="0">
                          <a:solidFill>
                            <a:srgbClr val="4F4F4F"/>
                          </a:solidFill>
                          <a:latin typeface="Arial"/>
                          <a:ea typeface="宋体"/>
                          <a:cs typeface="Arial"/>
                        </a:rPr>
                        <a:t>。</a:t>
                      </a:r>
                      <a:endParaRPr lang="zh-CN" sz="14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ts val="1650"/>
                        </a:lnSpc>
                        <a:spcAft>
                          <a:spcPts val="0"/>
                        </a:spcAft>
                      </a:pPr>
                      <a:r>
                        <a:rPr lang="en-US" sz="1100" kern="0" dirty="0">
                          <a:solidFill>
                            <a:srgbClr val="4F4F4F"/>
                          </a:solidFill>
                          <a:latin typeface="Arial"/>
                          <a:ea typeface="宋体"/>
                          <a:cs typeface="Times New Roman"/>
                        </a:rPr>
                        <a:t> √</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ts val="1650"/>
                        </a:lnSpc>
                        <a:spcAft>
                          <a:spcPts val="0"/>
                        </a:spcAft>
                      </a:pPr>
                      <a:r>
                        <a:rPr lang="en-US" sz="1100" kern="0" dirty="0">
                          <a:solidFill>
                            <a:srgbClr val="4F4F4F"/>
                          </a:solidFill>
                          <a:latin typeface="Arial"/>
                          <a:ea typeface="宋体"/>
                          <a:cs typeface="Times New Roman"/>
                        </a:rPr>
                        <a:t> </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algn="l" latinLnBrk="1">
                        <a:lnSpc>
                          <a:spcPts val="1650"/>
                        </a:lnSpc>
                        <a:spcAft>
                          <a:spcPts val="0"/>
                        </a:spcAft>
                      </a:pPr>
                      <a:r>
                        <a:rPr lang="en-US" sz="1100" kern="0" dirty="0">
                          <a:solidFill>
                            <a:srgbClr val="4F4F4F"/>
                          </a:solidFill>
                          <a:latin typeface="Arial"/>
                          <a:ea typeface="宋体"/>
                          <a:cs typeface="Times New Roman"/>
                        </a:rPr>
                        <a:t> </a:t>
                      </a:r>
                      <a:endParaRPr lang="zh-CN" sz="1100" kern="100" dirty="0">
                        <a:latin typeface="Calibri"/>
                        <a:ea typeface="宋体"/>
                        <a:cs typeface="Times New Roman"/>
                      </a:endParaRPr>
                    </a:p>
                  </a:txBody>
                  <a:tcPr marL="50276" marR="50276" marT="37707" marB="37707">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http://www.aitists.com/wp-content/uploads/2016/09/9-1-1.jpg"/>
          <p:cNvPicPr>
            <a:picLocks noChangeAspect="1" noChangeArrowheads="1"/>
          </p:cNvPicPr>
          <p:nvPr/>
        </p:nvPicPr>
        <p:blipFill>
          <a:blip r:embed="rId3" cstate="print"/>
          <a:srcRect/>
          <a:stretch>
            <a:fillRect/>
          </a:stretch>
        </p:blipFill>
        <p:spPr bwMode="auto">
          <a:xfrm>
            <a:off x="899592" y="1405762"/>
            <a:ext cx="4032448" cy="1814060"/>
          </a:xfrm>
          <a:prstGeom prst="rect">
            <a:avLst/>
          </a:prstGeom>
          <a:noFill/>
        </p:spPr>
      </p:pic>
      <p:sp>
        <p:nvSpPr>
          <p:cNvPr id="16386" name="内容占位符 1"/>
          <p:cNvSpPr>
            <a:spLocks noGrp="1"/>
          </p:cNvSpPr>
          <p:nvPr>
            <p:ph idx="1"/>
          </p:nvPr>
        </p:nvSpPr>
        <p:spPr>
          <a:xfrm>
            <a:off x="500063" y="914083"/>
            <a:ext cx="8229600" cy="3871913"/>
          </a:xfrm>
        </p:spPr>
        <p:txBody>
          <a:bodyPr/>
          <a:lstStyle/>
          <a:p>
            <a:pPr eaLnBrk="1" hangingPunct="1"/>
            <a:r>
              <a:rPr lang="en-US" altLang="zh-CN" sz="2400" dirty="0" smtClean="0"/>
              <a:t>1956</a:t>
            </a:r>
            <a:r>
              <a:rPr lang="zh-CN" altLang="en-US" sz="2400" dirty="0" smtClean="0"/>
              <a:t>年，达特茅斯会议</a:t>
            </a:r>
            <a:endParaRPr lang="en-US" altLang="zh-CN" sz="2400" dirty="0" smtClean="0"/>
          </a:p>
          <a:p>
            <a:pPr eaLnBrk="1" hangingPunct="1"/>
            <a:endParaRPr lang="zh-CN" altLang="en-US" i="1" dirty="0" smtClean="0"/>
          </a:p>
        </p:txBody>
      </p:sp>
      <p:sp>
        <p:nvSpPr>
          <p:cNvPr id="3" name="标题 2"/>
          <p:cNvSpPr>
            <a:spLocks noGrp="1"/>
          </p:cNvSpPr>
          <p:nvPr>
            <p:ph type="title"/>
          </p:nvPr>
        </p:nvSpPr>
        <p:spPr>
          <a:xfrm>
            <a:off x="544016" y="141480"/>
            <a:ext cx="7772400" cy="553752"/>
          </a:xfrm>
        </p:spPr>
        <p:txBody>
          <a:bodyPr>
            <a:normAutofit fontScale="90000"/>
          </a:bodyPr>
          <a:lstStyle/>
          <a:p>
            <a:pPr eaLnBrk="1" fontAlgn="auto" hangingPunct="1">
              <a:spcAft>
                <a:spcPts val="0"/>
              </a:spcAft>
              <a:defRPr/>
            </a:pPr>
            <a:r>
              <a:rPr lang="zh-CN" altLang="en-US" sz="3600" dirty="0" smtClean="0"/>
              <a:t>人工智能（</a:t>
            </a:r>
            <a:r>
              <a:rPr lang="en-US" altLang="zh-CN" sz="3600" dirty="0" smtClean="0"/>
              <a:t>AI</a:t>
            </a:r>
            <a:r>
              <a:rPr lang="zh-CN" altLang="en-US" sz="3600" dirty="0" smtClean="0"/>
              <a:t>）</a:t>
            </a:r>
            <a:endParaRPr lang="zh-CN" altLang="en-US" sz="3600" dirty="0"/>
          </a:p>
        </p:txBody>
      </p:sp>
      <p:sp>
        <p:nvSpPr>
          <p:cNvPr id="16389" name="矩形 4"/>
          <p:cNvSpPr>
            <a:spLocks noChangeArrowheads="1"/>
          </p:cNvSpPr>
          <p:nvPr/>
        </p:nvSpPr>
        <p:spPr bwMode="auto">
          <a:xfrm>
            <a:off x="1547664" y="3219822"/>
            <a:ext cx="3384376" cy="338554"/>
          </a:xfrm>
          <a:prstGeom prst="rect">
            <a:avLst/>
          </a:prstGeom>
          <a:noFill/>
          <a:ln w="9525">
            <a:noFill/>
            <a:miter lim="800000"/>
            <a:headEnd/>
            <a:tailEnd/>
          </a:ln>
        </p:spPr>
        <p:txBody>
          <a:bodyPr wrap="square">
            <a:spAutoFit/>
          </a:bodyPr>
          <a:lstStyle/>
          <a:p>
            <a:r>
              <a:rPr lang="en-US" altLang="zh-CN" sz="1600" b="1" dirty="0">
                <a:latin typeface="Times New Roman" pitchFamily="18" charset="0"/>
                <a:ea typeface="幼圆" pitchFamily="49" charset="-122"/>
                <a:cs typeface="Times New Roman" pitchFamily="18" charset="0"/>
              </a:rPr>
              <a:t>AI </a:t>
            </a:r>
            <a:r>
              <a:rPr lang="zh-CN" altLang="en-US" sz="1600" b="1" dirty="0" smtClean="0">
                <a:latin typeface="Times New Roman" pitchFamily="18" charset="0"/>
                <a:ea typeface="幼圆" pitchFamily="49" charset="-122"/>
                <a:cs typeface="Times New Roman" pitchFamily="18" charset="0"/>
              </a:rPr>
              <a:t>五十年留念（</a:t>
            </a:r>
            <a:r>
              <a:rPr lang="en-US" altLang="zh-CN" sz="1600" b="1" dirty="0">
                <a:latin typeface="Times New Roman" pitchFamily="18" charset="0"/>
                <a:ea typeface="幼圆" pitchFamily="49" charset="-122"/>
                <a:cs typeface="Times New Roman" pitchFamily="18" charset="0"/>
              </a:rPr>
              <a:t>1956~2006) </a:t>
            </a:r>
            <a:endParaRPr lang="zh-CN" altLang="en-US" sz="1600" b="1" dirty="0">
              <a:latin typeface="Times New Roman" pitchFamily="18" charset="0"/>
              <a:ea typeface="幼圆" pitchFamily="49" charset="-122"/>
              <a:cs typeface="Times New Roman" pitchFamily="18" charset="0"/>
            </a:endParaRPr>
          </a:p>
        </p:txBody>
      </p:sp>
      <p:pic>
        <p:nvPicPr>
          <p:cNvPr id="16392" name="Picture 2" descr="http://www.themakers.cn/public/upload/videonew/623/84ee57cd3eca3e28.jpg"/>
          <p:cNvPicPr>
            <a:picLocks noChangeAspect="1" noChangeArrowheads="1"/>
          </p:cNvPicPr>
          <p:nvPr/>
        </p:nvPicPr>
        <p:blipFill>
          <a:blip r:embed="rId4" cstate="print"/>
          <a:srcRect/>
          <a:stretch>
            <a:fillRect/>
          </a:stretch>
        </p:blipFill>
        <p:spPr bwMode="auto">
          <a:xfrm>
            <a:off x="5943353" y="1923678"/>
            <a:ext cx="2288255" cy="1080120"/>
          </a:xfrm>
          <a:prstGeom prst="rect">
            <a:avLst/>
          </a:prstGeom>
          <a:noFill/>
          <a:ln w="9525">
            <a:noFill/>
            <a:miter lim="800000"/>
            <a:headEnd/>
            <a:tailEnd/>
          </a:ln>
        </p:spPr>
      </p:pic>
      <p:sp>
        <p:nvSpPr>
          <p:cNvPr id="9" name="矩形 8"/>
          <p:cNvSpPr/>
          <p:nvPr/>
        </p:nvSpPr>
        <p:spPr>
          <a:xfrm>
            <a:off x="5868145" y="2966778"/>
            <a:ext cx="2428875" cy="769441"/>
          </a:xfrm>
          <a:prstGeom prst="rect">
            <a:avLst/>
          </a:prstGeom>
        </p:spPr>
        <p:txBody>
          <a:bodyPr wrap="square">
            <a:spAutoFit/>
          </a:bodyPr>
          <a:lstStyle/>
          <a:p>
            <a:pPr algn="ctr" fontAlgn="auto">
              <a:spcBef>
                <a:spcPts val="0"/>
              </a:spcBef>
              <a:spcAft>
                <a:spcPts val="0"/>
              </a:spcAft>
              <a:defRPr/>
            </a:pPr>
            <a:r>
              <a:rPr lang="zh-CN" altLang="en-US" sz="1600" b="1" dirty="0">
                <a:solidFill>
                  <a:schemeClr val="accent4">
                    <a:lumMod val="75000"/>
                  </a:schemeClr>
                </a:solidFill>
                <a:latin typeface="+mn-lt"/>
                <a:ea typeface="+mn-ea"/>
              </a:rPr>
              <a:t>马文</a:t>
            </a:r>
            <a:r>
              <a:rPr lang="en-US" altLang="zh-CN" sz="1600" b="1" dirty="0">
                <a:solidFill>
                  <a:schemeClr val="accent4">
                    <a:lumMod val="75000"/>
                  </a:schemeClr>
                </a:solidFill>
                <a:latin typeface="+mn-lt"/>
                <a:ea typeface="+mn-ea"/>
              </a:rPr>
              <a:t>.</a:t>
            </a:r>
            <a:r>
              <a:rPr lang="zh-CN" altLang="en-US" sz="1600" b="1" dirty="0">
                <a:solidFill>
                  <a:schemeClr val="accent4">
                    <a:lumMod val="75000"/>
                  </a:schemeClr>
                </a:solidFill>
                <a:latin typeface="+mn-lt"/>
                <a:ea typeface="+mn-ea"/>
              </a:rPr>
              <a:t>明斯基</a:t>
            </a:r>
            <a:endParaRPr lang="en-US" altLang="zh-CN" sz="1600" b="1" dirty="0">
              <a:solidFill>
                <a:schemeClr val="accent4">
                  <a:lumMod val="75000"/>
                </a:schemeClr>
              </a:solidFill>
              <a:latin typeface="+mn-lt"/>
              <a:ea typeface="+mn-ea"/>
            </a:endParaRPr>
          </a:p>
          <a:p>
            <a:pPr algn="ctr" fontAlgn="auto">
              <a:spcBef>
                <a:spcPts val="0"/>
              </a:spcBef>
              <a:spcAft>
                <a:spcPts val="0"/>
              </a:spcAft>
              <a:defRPr/>
            </a:pPr>
            <a:r>
              <a:rPr lang="en-US" altLang="zh-CN" sz="1400" dirty="0">
                <a:latin typeface="+mn-lt"/>
                <a:ea typeface="+mn-ea"/>
              </a:rPr>
              <a:t>(</a:t>
            </a:r>
            <a:r>
              <a:rPr lang="en-US" sz="1400" dirty="0">
                <a:latin typeface="+mn-lt"/>
                <a:ea typeface="+mn-ea"/>
              </a:rPr>
              <a:t>Marvin </a:t>
            </a:r>
            <a:r>
              <a:rPr lang="en-US" sz="1400" dirty="0" err="1">
                <a:latin typeface="+mn-lt"/>
                <a:ea typeface="+mn-ea"/>
              </a:rPr>
              <a:t>Minsky</a:t>
            </a:r>
            <a:r>
              <a:rPr lang="en-US" sz="1400" dirty="0">
                <a:latin typeface="+mn-lt"/>
                <a:ea typeface="+mn-ea"/>
              </a:rPr>
              <a:t>,</a:t>
            </a:r>
          </a:p>
          <a:p>
            <a:pPr algn="ctr" fontAlgn="auto">
              <a:spcBef>
                <a:spcPts val="0"/>
              </a:spcBef>
              <a:spcAft>
                <a:spcPts val="0"/>
              </a:spcAft>
              <a:defRPr/>
            </a:pPr>
            <a:r>
              <a:rPr lang="en-US" sz="1400" dirty="0">
                <a:latin typeface="+mn-lt"/>
                <a:ea typeface="+mn-ea"/>
              </a:rPr>
              <a:t>1927～2016) </a:t>
            </a:r>
          </a:p>
        </p:txBody>
      </p:sp>
      <p:cxnSp>
        <p:nvCxnSpPr>
          <p:cNvPr id="14" name="曲线连接符 13"/>
          <p:cNvCxnSpPr>
            <a:endCxn id="16392" idx="1"/>
          </p:cNvCxnSpPr>
          <p:nvPr/>
        </p:nvCxnSpPr>
        <p:spPr>
          <a:xfrm>
            <a:off x="3203848" y="1707654"/>
            <a:ext cx="2739504" cy="756084"/>
          </a:xfrm>
          <a:prstGeom prst="curvedConnector3">
            <a:avLst>
              <a:gd name="adj1" fmla="val 50000"/>
            </a:avLst>
          </a:prstGeom>
          <a:ln w="44450" cap="rnd" cmpd="thickThin">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6395" name="矩形 4"/>
          <p:cNvSpPr>
            <a:spLocks noChangeArrowheads="1"/>
          </p:cNvSpPr>
          <p:nvPr/>
        </p:nvSpPr>
        <p:spPr bwMode="auto">
          <a:xfrm>
            <a:off x="857821" y="3489852"/>
            <a:ext cx="7890643" cy="1508105"/>
          </a:xfrm>
          <a:prstGeom prst="rect">
            <a:avLst/>
          </a:prstGeom>
          <a:solidFill>
            <a:srgbClr val="0070C0"/>
          </a:solidFill>
          <a:ln w="9525">
            <a:noFill/>
            <a:miter lim="800000"/>
            <a:headEnd/>
            <a:tailEnd/>
          </a:ln>
        </p:spPr>
        <p:txBody>
          <a:bodyPr wrap="square">
            <a:spAutoFit/>
          </a:bodyPr>
          <a:lstStyle/>
          <a:p>
            <a:r>
              <a:rPr lang="zh-CN" altLang="en-US" sz="2000" b="1" dirty="0">
                <a:solidFill>
                  <a:srgbClr val="FFFF00"/>
                </a:solidFill>
                <a:latin typeface="幼圆" pitchFamily="49" charset="-122"/>
                <a:ea typeface="幼圆" pitchFamily="49" charset="-122"/>
                <a:cs typeface="Times New Roman" pitchFamily="18" charset="0"/>
              </a:rPr>
              <a:t>什么是</a:t>
            </a:r>
            <a:r>
              <a:rPr lang="en-US" altLang="zh-CN" sz="2000" b="1" dirty="0">
                <a:solidFill>
                  <a:srgbClr val="FFFF00"/>
                </a:solidFill>
                <a:latin typeface="幼圆" pitchFamily="49" charset="-122"/>
                <a:ea typeface="幼圆" pitchFamily="49" charset="-122"/>
                <a:cs typeface="Times New Roman" pitchFamily="18" charset="0"/>
              </a:rPr>
              <a:t>AI</a:t>
            </a:r>
            <a:r>
              <a:rPr lang="zh-CN" altLang="en-US" sz="2000" b="1" dirty="0" smtClean="0">
                <a:solidFill>
                  <a:srgbClr val="FFFF00"/>
                </a:solidFill>
                <a:latin typeface="幼圆" pitchFamily="49" charset="-122"/>
                <a:ea typeface="幼圆" pitchFamily="49" charset="-122"/>
                <a:cs typeface="Times New Roman" pitchFamily="18" charset="0"/>
              </a:rPr>
              <a:t>？</a:t>
            </a:r>
            <a:endParaRPr lang="en-US" altLang="zh-CN" sz="2000" b="1" dirty="0" smtClean="0">
              <a:solidFill>
                <a:srgbClr val="FFFF00"/>
              </a:solidFill>
              <a:latin typeface="幼圆" pitchFamily="49" charset="-122"/>
              <a:ea typeface="幼圆" pitchFamily="49" charset="-122"/>
              <a:cs typeface="Times New Roman" pitchFamily="18" charset="0"/>
            </a:endParaRPr>
          </a:p>
          <a:p>
            <a:pPr>
              <a:buFontTx/>
              <a:buChar char="-"/>
            </a:pPr>
            <a:r>
              <a:rPr lang="zh-CN" altLang="en-US" b="1" dirty="0" smtClean="0">
                <a:solidFill>
                  <a:schemeClr val="bg1"/>
                </a:solidFill>
                <a:latin typeface="幼圆" pitchFamily="49" charset="-122"/>
                <a:ea typeface="幼圆" pitchFamily="49" charset="-122"/>
                <a:cs typeface="Times New Roman" pitchFamily="18" charset="0"/>
              </a:rPr>
              <a:t> 研究</a:t>
            </a:r>
            <a:r>
              <a:rPr lang="zh-CN" altLang="en-US" b="1" dirty="0">
                <a:solidFill>
                  <a:schemeClr val="bg1"/>
                </a:solidFill>
                <a:latin typeface="幼圆" pitchFamily="49" charset="-122"/>
                <a:ea typeface="幼圆" pitchFamily="49" charset="-122"/>
                <a:cs typeface="Times New Roman" pitchFamily="18" charset="0"/>
              </a:rPr>
              <a:t>如何让计算机完成那些只有依靠人类</a:t>
            </a:r>
            <a:r>
              <a:rPr lang="zh-CN" altLang="en-US" b="1" dirty="0" smtClean="0">
                <a:solidFill>
                  <a:schemeClr val="bg1"/>
                </a:solidFill>
                <a:latin typeface="幼圆" pitchFamily="49" charset="-122"/>
                <a:ea typeface="幼圆" pitchFamily="49" charset="-122"/>
                <a:cs typeface="Times New Roman" pitchFamily="18" charset="0"/>
              </a:rPr>
              <a:t>智力才能</a:t>
            </a:r>
            <a:r>
              <a:rPr lang="zh-CN" altLang="en-US" b="1" dirty="0">
                <a:solidFill>
                  <a:schemeClr val="bg1"/>
                </a:solidFill>
                <a:latin typeface="幼圆" pitchFamily="49" charset="-122"/>
                <a:ea typeface="幼圆" pitchFamily="49" charset="-122"/>
                <a:cs typeface="Times New Roman" pitchFamily="18" charset="0"/>
              </a:rPr>
              <a:t>完成的</a:t>
            </a:r>
            <a:r>
              <a:rPr lang="zh-CN" altLang="en-US" b="1" dirty="0" smtClean="0">
                <a:solidFill>
                  <a:schemeClr val="bg1"/>
                </a:solidFill>
                <a:latin typeface="幼圆" pitchFamily="49" charset="-122"/>
                <a:ea typeface="幼圆" pitchFamily="49" charset="-122"/>
                <a:cs typeface="Times New Roman" pitchFamily="18" charset="0"/>
              </a:rPr>
              <a:t>任务</a:t>
            </a:r>
            <a:r>
              <a:rPr lang="en-US" altLang="zh-CN" b="1" dirty="0" smtClean="0">
                <a:solidFill>
                  <a:schemeClr val="bg1"/>
                </a:solidFill>
                <a:latin typeface="幼圆" pitchFamily="49" charset="-122"/>
                <a:ea typeface="幼圆" pitchFamily="49" charset="-122"/>
                <a:cs typeface="Times New Roman" pitchFamily="18" charset="0"/>
              </a:rPr>
              <a:t>——</a:t>
            </a:r>
            <a:r>
              <a:rPr lang="en-US" altLang="zh-CN" b="1" dirty="0" err="1" smtClean="0">
                <a:solidFill>
                  <a:srgbClr val="FFFF00"/>
                </a:solidFill>
                <a:latin typeface="幼圆" pitchFamily="49" charset="-122"/>
                <a:ea typeface="幼圆" pitchFamily="49" charset="-122"/>
                <a:cs typeface="Times New Roman" pitchFamily="18" charset="0"/>
              </a:rPr>
              <a:t>Mavin</a:t>
            </a:r>
            <a:r>
              <a:rPr lang="en-US" altLang="zh-CN" b="1" dirty="0" smtClean="0">
                <a:solidFill>
                  <a:srgbClr val="FFFF00"/>
                </a:solidFill>
                <a:latin typeface="幼圆" pitchFamily="49" charset="-122"/>
                <a:ea typeface="幼圆" pitchFamily="49" charset="-122"/>
                <a:cs typeface="Times New Roman" pitchFamily="18" charset="0"/>
              </a:rPr>
              <a:t> </a:t>
            </a:r>
            <a:r>
              <a:rPr lang="en-US" altLang="zh-CN" b="1" dirty="0" err="1" smtClean="0">
                <a:solidFill>
                  <a:srgbClr val="FFFF00"/>
                </a:solidFill>
                <a:latin typeface="幼圆" pitchFamily="49" charset="-122"/>
                <a:ea typeface="幼圆" pitchFamily="49" charset="-122"/>
                <a:cs typeface="Times New Roman" pitchFamily="18" charset="0"/>
              </a:rPr>
              <a:t>Minsky</a:t>
            </a:r>
            <a:endParaRPr lang="en-US" altLang="zh-CN" b="1" dirty="0" smtClean="0">
              <a:solidFill>
                <a:srgbClr val="FFFF00"/>
              </a:solidFill>
              <a:latin typeface="幼圆" pitchFamily="49" charset="-122"/>
              <a:ea typeface="幼圆" pitchFamily="49" charset="-122"/>
              <a:cs typeface="Times New Roman" pitchFamily="18" charset="0"/>
            </a:endParaRPr>
          </a:p>
          <a:p>
            <a:pPr>
              <a:buFontTx/>
              <a:buChar char="-"/>
            </a:pPr>
            <a:r>
              <a:rPr lang="zh-CN" altLang="en-US" b="1" dirty="0" smtClean="0">
                <a:solidFill>
                  <a:schemeClr val="bg1"/>
                </a:solidFill>
                <a:latin typeface="幼圆" pitchFamily="49" charset="-122"/>
                <a:ea typeface="幼圆" pitchFamily="49" charset="-122"/>
                <a:cs typeface="Times New Roman" pitchFamily="18" charset="0"/>
              </a:rPr>
              <a:t> 实现人类智能的功能，途径并不一定与人类智力相同</a:t>
            </a:r>
            <a:r>
              <a:rPr lang="en-US" altLang="zh-CN" b="1" dirty="0" smtClean="0">
                <a:solidFill>
                  <a:schemeClr val="bg1"/>
                </a:solidFill>
                <a:latin typeface="幼圆" pitchFamily="49" charset="-122"/>
                <a:ea typeface="幼圆" pitchFamily="49" charset="-122"/>
                <a:cs typeface="Times New Roman" pitchFamily="18" charset="0"/>
              </a:rPr>
              <a:t>——</a:t>
            </a:r>
            <a:r>
              <a:rPr lang="en-US" altLang="zh-CN" b="1" dirty="0" smtClean="0">
                <a:solidFill>
                  <a:srgbClr val="FFFF00"/>
                </a:solidFill>
                <a:latin typeface="幼圆" pitchFamily="49" charset="-122"/>
                <a:ea typeface="幼圆" pitchFamily="49" charset="-122"/>
                <a:cs typeface="Times New Roman" pitchFamily="18" charset="0"/>
              </a:rPr>
              <a:t>John McCarthy</a:t>
            </a:r>
          </a:p>
          <a:p>
            <a:pPr>
              <a:buFontTx/>
              <a:buChar char="-"/>
            </a:pPr>
            <a:r>
              <a:rPr lang="zh-CN" altLang="en-US" b="1" dirty="0" smtClean="0">
                <a:solidFill>
                  <a:srgbClr val="FFFF00"/>
                </a:solidFill>
                <a:latin typeface="幼圆" pitchFamily="49" charset="-122"/>
                <a:ea typeface="幼圆" pitchFamily="49" charset="-122"/>
                <a:cs typeface="Times New Roman" pitchFamily="18" charset="0"/>
              </a:rPr>
              <a:t> 研究提升机器解决复杂任务能力的领域</a:t>
            </a:r>
            <a:endParaRPr lang="zh-CN" altLang="en-US" b="1" dirty="0">
              <a:solidFill>
                <a:srgbClr val="FFFF00"/>
              </a:solidFill>
              <a:latin typeface="幼圆" pitchFamily="49" charset="-122"/>
              <a:ea typeface="幼圆" pitchFamily="49" charset="-122"/>
              <a:cs typeface="Times New Roman" pitchFamily="18" charset="0"/>
            </a:endParaRPr>
          </a:p>
        </p:txBody>
      </p:sp>
      <p:sp>
        <p:nvSpPr>
          <p:cNvPr id="11" name="矩形 10"/>
          <p:cNvSpPr/>
          <p:nvPr/>
        </p:nvSpPr>
        <p:spPr>
          <a:xfrm>
            <a:off x="5887542" y="1346598"/>
            <a:ext cx="2428875" cy="769441"/>
          </a:xfrm>
          <a:prstGeom prst="rect">
            <a:avLst/>
          </a:prstGeom>
        </p:spPr>
        <p:txBody>
          <a:bodyPr>
            <a:spAutoFit/>
          </a:bodyPr>
          <a:lstStyle/>
          <a:p>
            <a:pPr algn="ctr" fontAlgn="auto">
              <a:spcBef>
                <a:spcPts val="0"/>
              </a:spcBef>
              <a:spcAft>
                <a:spcPts val="0"/>
              </a:spcAft>
              <a:defRPr/>
            </a:pPr>
            <a:r>
              <a:rPr lang="zh-CN" altLang="en-US" sz="1600" b="1" dirty="0" smtClean="0">
                <a:solidFill>
                  <a:schemeClr val="accent4">
                    <a:lumMod val="75000"/>
                  </a:schemeClr>
                </a:solidFill>
              </a:rPr>
              <a:t>约翰</a:t>
            </a:r>
            <a:r>
              <a:rPr lang="en-US" altLang="zh-CN" sz="1600" b="1" dirty="0" smtClean="0">
                <a:solidFill>
                  <a:schemeClr val="accent4">
                    <a:lumMod val="75000"/>
                  </a:schemeClr>
                </a:solidFill>
                <a:latin typeface="+mn-lt"/>
                <a:ea typeface="+mn-ea"/>
              </a:rPr>
              <a:t>.</a:t>
            </a:r>
            <a:r>
              <a:rPr lang="zh-CN" altLang="en-US" sz="1600" b="1" dirty="0" smtClean="0">
                <a:solidFill>
                  <a:schemeClr val="accent4">
                    <a:lumMod val="75000"/>
                  </a:schemeClr>
                </a:solidFill>
              </a:rPr>
              <a:t>麦卡锡</a:t>
            </a:r>
            <a:endParaRPr lang="en-US" altLang="zh-CN" sz="1600" b="1" dirty="0">
              <a:solidFill>
                <a:schemeClr val="accent4">
                  <a:lumMod val="75000"/>
                </a:schemeClr>
              </a:solidFill>
              <a:latin typeface="+mn-lt"/>
              <a:ea typeface="+mn-ea"/>
            </a:endParaRPr>
          </a:p>
          <a:p>
            <a:pPr algn="ctr" fontAlgn="auto">
              <a:spcBef>
                <a:spcPts val="0"/>
              </a:spcBef>
              <a:spcAft>
                <a:spcPts val="0"/>
              </a:spcAft>
              <a:defRPr/>
            </a:pPr>
            <a:r>
              <a:rPr lang="en-US" altLang="zh-CN" sz="1400" dirty="0" smtClean="0">
                <a:latin typeface="+mn-lt"/>
                <a:ea typeface="+mn-ea"/>
              </a:rPr>
              <a:t>(John McCarthy</a:t>
            </a:r>
            <a:r>
              <a:rPr lang="en-US" sz="1400" dirty="0" smtClean="0">
                <a:latin typeface="+mn-lt"/>
                <a:ea typeface="+mn-ea"/>
              </a:rPr>
              <a:t>,</a:t>
            </a:r>
            <a:endParaRPr lang="en-US" sz="1400" dirty="0">
              <a:latin typeface="+mn-lt"/>
              <a:ea typeface="+mn-ea"/>
            </a:endParaRPr>
          </a:p>
          <a:p>
            <a:pPr algn="ctr" fontAlgn="auto">
              <a:spcBef>
                <a:spcPts val="0"/>
              </a:spcBef>
              <a:spcAft>
                <a:spcPts val="0"/>
              </a:spcAft>
              <a:defRPr/>
            </a:pPr>
            <a:r>
              <a:rPr lang="en-US" sz="1400" dirty="0">
                <a:latin typeface="+mn-lt"/>
                <a:ea typeface="+mn-ea"/>
              </a:rPr>
              <a:t>1927～</a:t>
            </a:r>
            <a:r>
              <a:rPr lang="en-US" sz="1400" dirty="0" smtClean="0">
                <a:latin typeface="+mn-lt"/>
                <a:ea typeface="+mn-ea"/>
              </a:rPr>
              <a:t>2011) </a:t>
            </a:r>
            <a:endParaRPr lang="en-US" sz="1400" dirty="0">
              <a:latin typeface="+mn-lt"/>
              <a:ea typeface="+mn-ea"/>
            </a:endParaRPr>
          </a:p>
        </p:txBody>
      </p:sp>
      <p:cxnSp>
        <p:nvCxnSpPr>
          <p:cNvPr id="12" name="曲线连接符 11"/>
          <p:cNvCxnSpPr>
            <a:endCxn id="111620" idx="1"/>
          </p:cNvCxnSpPr>
          <p:nvPr/>
        </p:nvCxnSpPr>
        <p:spPr>
          <a:xfrm flipV="1">
            <a:off x="2339752" y="775611"/>
            <a:ext cx="3600400" cy="716019"/>
          </a:xfrm>
          <a:prstGeom prst="curvedConnector3">
            <a:avLst>
              <a:gd name="adj1" fmla="val 50000"/>
            </a:avLst>
          </a:prstGeom>
          <a:ln w="44450" cap="rnd" cmpd="thickThin">
            <a:headEnd type="none" w="lg" len="lg"/>
            <a:tailEnd type="stealth" w="lg" len="lg"/>
          </a:ln>
        </p:spPr>
        <p:style>
          <a:lnRef idx="1">
            <a:schemeClr val="accent1"/>
          </a:lnRef>
          <a:fillRef idx="0">
            <a:schemeClr val="accent1"/>
          </a:fillRef>
          <a:effectRef idx="0">
            <a:schemeClr val="accent1"/>
          </a:effectRef>
          <a:fontRef idx="minor">
            <a:schemeClr val="tx1"/>
          </a:fontRef>
        </p:style>
      </p:cxnSp>
      <p:pic>
        <p:nvPicPr>
          <p:cNvPr id="111620" name="Picture 4" descr="http://5b0988e595225.cdn.sohucs.com/images/20171203/4f0c05ae8b944e2e9c4298f1547981e7.jpeg"/>
          <p:cNvPicPr>
            <a:picLocks noChangeAspect="1" noChangeArrowheads="1"/>
          </p:cNvPicPr>
          <p:nvPr/>
        </p:nvPicPr>
        <p:blipFill>
          <a:blip r:embed="rId5" cstate="print"/>
          <a:srcRect/>
          <a:stretch>
            <a:fillRect/>
          </a:stretch>
        </p:blipFill>
        <p:spPr bwMode="auto">
          <a:xfrm>
            <a:off x="5940152" y="167604"/>
            <a:ext cx="2160240" cy="1216014"/>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http://5b0988e595225.cdn.sohucs.com/images/20170710/4498fae408724a6893ae7dbbd572e5c4.png"/>
          <p:cNvPicPr>
            <a:picLocks noChangeAspect="1" noChangeArrowheads="1"/>
          </p:cNvPicPr>
          <p:nvPr/>
        </p:nvPicPr>
        <p:blipFill>
          <a:blip r:embed="rId3" cstate="print"/>
          <a:srcRect/>
          <a:stretch>
            <a:fillRect/>
          </a:stretch>
        </p:blipFill>
        <p:spPr bwMode="auto">
          <a:xfrm>
            <a:off x="3635896" y="1599642"/>
            <a:ext cx="5395402" cy="3155045"/>
          </a:xfrm>
          <a:prstGeom prst="rect">
            <a:avLst/>
          </a:prstGeom>
          <a:noFill/>
        </p:spPr>
      </p:pic>
      <p:sp>
        <p:nvSpPr>
          <p:cNvPr id="2" name="标题 1"/>
          <p:cNvSpPr>
            <a:spLocks noGrp="1"/>
          </p:cNvSpPr>
          <p:nvPr>
            <p:ph type="title"/>
          </p:nvPr>
        </p:nvSpPr>
        <p:spPr>
          <a:xfrm>
            <a:off x="611560" y="141480"/>
            <a:ext cx="7772400" cy="587220"/>
          </a:xfrm>
        </p:spPr>
        <p:txBody>
          <a:bodyPr>
            <a:normAutofit fontScale="90000"/>
          </a:bodyPr>
          <a:lstStyle/>
          <a:p>
            <a:r>
              <a:rPr lang="zh-CN" altLang="en-US" sz="3600" dirty="0" smtClean="0"/>
              <a:t>迁移学习在金融中的应用</a:t>
            </a:r>
            <a:endParaRPr lang="zh-CN" altLang="en-US" sz="3600" dirty="0"/>
          </a:p>
        </p:txBody>
      </p:sp>
      <p:sp>
        <p:nvSpPr>
          <p:cNvPr id="5" name="内容占位符 4"/>
          <p:cNvSpPr>
            <a:spLocks noGrp="1"/>
          </p:cNvSpPr>
          <p:nvPr>
            <p:ph sz="quarter" idx="1"/>
          </p:nvPr>
        </p:nvSpPr>
        <p:spPr>
          <a:xfrm>
            <a:off x="611560" y="627534"/>
            <a:ext cx="8075240" cy="4299942"/>
          </a:xfrm>
        </p:spPr>
        <p:txBody>
          <a:bodyPr>
            <a:noAutofit/>
          </a:bodyPr>
          <a:lstStyle/>
          <a:p>
            <a:r>
              <a:rPr lang="zh-CN" altLang="en-US" sz="2800" b="1" dirty="0" smtClean="0">
                <a:solidFill>
                  <a:srgbClr val="000099"/>
                </a:solidFill>
              </a:rPr>
              <a:t>应用场景</a:t>
            </a:r>
            <a:endParaRPr lang="en-US" altLang="zh-CN" sz="2800" b="1" dirty="0" smtClean="0">
              <a:solidFill>
                <a:srgbClr val="000099"/>
              </a:solidFill>
            </a:endParaRPr>
          </a:p>
          <a:p>
            <a:pPr lvl="1"/>
            <a:r>
              <a:rPr lang="zh-CN" altLang="en-US" b="1" dirty="0" smtClean="0">
                <a:solidFill>
                  <a:srgbClr val="C00000"/>
                </a:solidFill>
              </a:rPr>
              <a:t>风控、反欺诈</a:t>
            </a:r>
            <a:endParaRPr lang="en-US" altLang="zh-CN" b="1" dirty="0" smtClean="0">
              <a:solidFill>
                <a:srgbClr val="C00000"/>
              </a:solidFill>
            </a:endParaRPr>
          </a:p>
          <a:p>
            <a:pPr>
              <a:buNone/>
            </a:pPr>
            <a:r>
              <a:rPr lang="zh-CN" altLang="en-US" sz="2000" dirty="0" smtClean="0"/>
              <a:t>      精准营销模型           </a:t>
            </a:r>
            <a:endParaRPr lang="en-US" altLang="zh-CN" sz="2000" dirty="0" smtClean="0"/>
          </a:p>
          <a:p>
            <a:pPr>
              <a:buNone/>
            </a:pPr>
            <a:endParaRPr lang="en-US" altLang="zh-CN" sz="2000" dirty="0" smtClean="0"/>
          </a:p>
          <a:p>
            <a:pPr>
              <a:buNone/>
            </a:pPr>
            <a:r>
              <a:rPr lang="zh-CN" altLang="en-US" sz="2000" dirty="0" smtClean="0"/>
              <a:t>      反欺诈模型</a:t>
            </a:r>
            <a:endParaRPr lang="en-US" altLang="zh-CN" sz="2000" dirty="0" smtClean="0"/>
          </a:p>
          <a:p>
            <a:pPr lvl="1"/>
            <a:r>
              <a:rPr lang="zh-CN" altLang="en-US" b="1" dirty="0" smtClean="0">
                <a:solidFill>
                  <a:srgbClr val="C00000"/>
                </a:solidFill>
              </a:rPr>
              <a:t>股票走势预测</a:t>
            </a:r>
            <a:endParaRPr lang="en-US" altLang="zh-CN" b="1" dirty="0" smtClean="0">
              <a:solidFill>
                <a:srgbClr val="C00000"/>
              </a:solidFill>
            </a:endParaRPr>
          </a:p>
          <a:p>
            <a:pPr>
              <a:buNone/>
            </a:pPr>
            <a:r>
              <a:rPr lang="zh-CN" altLang="en-US" sz="2000" dirty="0" smtClean="0"/>
              <a:t>      状态之间的迁移</a:t>
            </a:r>
            <a:endParaRPr lang="en-US" altLang="zh-CN" sz="2000" dirty="0" smtClean="0"/>
          </a:p>
          <a:p>
            <a:pPr lvl="1"/>
            <a:r>
              <a:rPr lang="zh-CN" altLang="en-US" b="1" dirty="0" smtClean="0">
                <a:solidFill>
                  <a:srgbClr val="C00000"/>
                </a:solidFill>
              </a:rPr>
              <a:t>个性化推荐</a:t>
            </a:r>
            <a:endParaRPr lang="en-US" altLang="zh-CN" b="1" dirty="0" smtClean="0">
              <a:solidFill>
                <a:srgbClr val="C00000"/>
              </a:solidFill>
            </a:endParaRPr>
          </a:p>
          <a:p>
            <a:pPr>
              <a:buNone/>
            </a:pPr>
            <a:r>
              <a:rPr lang="zh-CN" altLang="en-US" sz="2000" dirty="0" smtClean="0"/>
              <a:t>      电商推荐 </a:t>
            </a:r>
            <a:endParaRPr lang="en-US" altLang="zh-CN" sz="2000" dirty="0" smtClean="0"/>
          </a:p>
          <a:p>
            <a:pPr>
              <a:buNone/>
            </a:pPr>
            <a:endParaRPr lang="en-US" altLang="zh-CN" sz="2000" dirty="0" smtClean="0"/>
          </a:p>
          <a:p>
            <a:pPr>
              <a:buNone/>
            </a:pPr>
            <a:r>
              <a:rPr lang="zh-CN" altLang="en-US" sz="2000" dirty="0" smtClean="0"/>
              <a:t>      金融产品推荐 </a:t>
            </a:r>
            <a:endParaRPr lang="en-US" altLang="zh-CN" sz="2000" dirty="0" smtClean="0"/>
          </a:p>
        </p:txBody>
      </p:sp>
      <p:sp>
        <p:nvSpPr>
          <p:cNvPr id="57346" name="AutoShape 2" descr="http://t10.baidu.com/it/u=3011934795,2300473284&amp;fm=173&amp;app=25&amp;f=JPEG?w=640&amp;h=171&amp;s=C212E423CD30DC01185CE5DB0000A0B1"/>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下箭头 7"/>
          <p:cNvSpPr/>
          <p:nvPr/>
        </p:nvSpPr>
        <p:spPr>
          <a:xfrm>
            <a:off x="1619672" y="1995686"/>
            <a:ext cx="432048" cy="378042"/>
          </a:xfrm>
          <a:prstGeom prst="down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1619672" y="4227934"/>
            <a:ext cx="360040" cy="324036"/>
          </a:xfrm>
          <a:prstGeom prst="down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多示例学习（</a:t>
            </a:r>
            <a:r>
              <a:rPr lang="en-US" altLang="zh-CN" sz="3600" dirty="0" smtClean="0"/>
              <a:t>Multi-Instance Learning</a:t>
            </a:r>
            <a:r>
              <a:rPr lang="zh-CN" altLang="en-US" sz="3600" dirty="0" smtClean="0"/>
              <a:t>）</a:t>
            </a:r>
            <a:endParaRPr lang="zh-CN" altLang="en-US" sz="3600" dirty="0"/>
          </a:p>
        </p:txBody>
      </p:sp>
      <p:pic>
        <p:nvPicPr>
          <p:cNvPr id="33794" name="Picture 2" descr="https://timgsa.baidu.com/timg?image&amp;quality=80&amp;size=b9999_10000&amp;sec=1532752090311&amp;di=0511f8d2ef5f732bb3cf8dfb04aac67e&amp;imgtype=0&amp;src=http%3A%2F%2Fpic.58pic.com%2F10%2F48%2F57%2F13bOOOPIC82.jpg"/>
          <p:cNvPicPr>
            <a:picLocks noChangeAspect="1" noChangeArrowheads="1"/>
          </p:cNvPicPr>
          <p:nvPr/>
        </p:nvPicPr>
        <p:blipFill>
          <a:blip r:embed="rId3" cstate="print"/>
          <a:srcRect/>
          <a:stretch>
            <a:fillRect/>
          </a:stretch>
        </p:blipFill>
        <p:spPr bwMode="auto">
          <a:xfrm>
            <a:off x="4283968" y="789552"/>
            <a:ext cx="4431900" cy="2214246"/>
          </a:xfrm>
          <a:prstGeom prst="rect">
            <a:avLst/>
          </a:prstGeom>
          <a:noFill/>
        </p:spPr>
      </p:pic>
      <p:sp>
        <p:nvSpPr>
          <p:cNvPr id="4" name="内容占位符 2"/>
          <p:cNvSpPr>
            <a:spLocks noGrp="1"/>
          </p:cNvSpPr>
          <p:nvPr>
            <p:ph sz="quarter" idx="1"/>
          </p:nvPr>
        </p:nvSpPr>
        <p:spPr>
          <a:xfrm>
            <a:off x="539552" y="864096"/>
            <a:ext cx="8060432" cy="4191930"/>
          </a:xfrm>
        </p:spPr>
        <p:txBody>
          <a:bodyPr>
            <a:normAutofit fontScale="85000" lnSpcReduction="20000"/>
          </a:bodyPr>
          <a:lstStyle/>
          <a:p>
            <a:r>
              <a:rPr lang="zh-CN" altLang="en-US" sz="2800" b="1" dirty="0" smtClean="0">
                <a:solidFill>
                  <a:srgbClr val="000099"/>
                </a:solidFill>
              </a:rPr>
              <a:t>问题：</a:t>
            </a:r>
            <a:endParaRPr lang="en-US" altLang="zh-CN" sz="2800" b="1" dirty="0" smtClean="0">
              <a:solidFill>
                <a:srgbClr val="000099"/>
              </a:solidFill>
            </a:endParaRPr>
          </a:p>
          <a:p>
            <a:pPr>
              <a:buNone/>
            </a:pPr>
            <a:r>
              <a:rPr lang="zh-CN" altLang="en-US" sz="2800" dirty="0" smtClean="0"/>
              <a:t>    示例               包</a:t>
            </a:r>
            <a:endParaRPr lang="en-US" altLang="zh-CN" sz="2800" dirty="0" smtClean="0"/>
          </a:p>
          <a:p>
            <a:pPr>
              <a:buNone/>
            </a:pPr>
            <a:r>
              <a:rPr lang="en-US" altLang="zh-CN" sz="2800" dirty="0" smtClean="0"/>
              <a:t>   </a:t>
            </a:r>
            <a:r>
              <a:rPr lang="zh-CN" altLang="en-US" sz="2800" dirty="0" smtClean="0"/>
              <a:t>全部</a:t>
            </a:r>
            <a:r>
              <a:rPr lang="en-US" altLang="zh-CN" sz="2800" dirty="0" smtClean="0"/>
              <a:t>-</a:t>
            </a:r>
            <a:r>
              <a:rPr lang="zh-CN" altLang="en-US" sz="2800" dirty="0" smtClean="0"/>
              <a:t>                </a:t>
            </a:r>
            <a:r>
              <a:rPr lang="en-US" altLang="zh-CN" sz="2800" dirty="0" smtClean="0"/>
              <a:t>-</a:t>
            </a:r>
          </a:p>
          <a:p>
            <a:pPr>
              <a:buNone/>
            </a:pPr>
            <a:r>
              <a:rPr lang="zh-CN" altLang="en-US" sz="2800" dirty="0" smtClean="0"/>
              <a:t>至少一个</a:t>
            </a:r>
            <a:r>
              <a:rPr lang="en-US" altLang="zh-CN" sz="2800" dirty="0" smtClean="0"/>
              <a:t>+           +</a:t>
            </a:r>
            <a:endParaRPr lang="en-US" altLang="zh-CN" dirty="0" smtClean="0"/>
          </a:p>
          <a:p>
            <a:r>
              <a:rPr lang="zh-CN" altLang="en-US" sz="2800" b="1" dirty="0" smtClean="0">
                <a:solidFill>
                  <a:srgbClr val="000099"/>
                </a:solidFill>
              </a:rPr>
              <a:t>目标：</a:t>
            </a:r>
            <a:endParaRPr lang="en-US" altLang="zh-CN" sz="2800" b="1" dirty="0" smtClean="0">
              <a:solidFill>
                <a:srgbClr val="000099"/>
              </a:solidFill>
            </a:endParaRPr>
          </a:p>
          <a:p>
            <a:pPr>
              <a:buNone/>
            </a:pPr>
            <a:r>
              <a:rPr lang="en-US" altLang="zh-CN" dirty="0" smtClean="0"/>
              <a:t>     </a:t>
            </a:r>
            <a:r>
              <a:rPr lang="zh-CN" altLang="en-US" dirty="0" smtClean="0"/>
              <a:t>预测新包的标记</a:t>
            </a:r>
            <a:endParaRPr lang="en-US" altLang="zh-CN" dirty="0" smtClean="0"/>
          </a:p>
          <a:p>
            <a:r>
              <a:rPr lang="zh-CN" altLang="en-US" sz="2800" b="1" dirty="0" smtClean="0">
                <a:solidFill>
                  <a:srgbClr val="000099"/>
                </a:solidFill>
              </a:rPr>
              <a:t>方法：</a:t>
            </a:r>
            <a:endParaRPr lang="en-US" altLang="zh-CN" sz="2800" b="1" dirty="0" smtClean="0">
              <a:solidFill>
                <a:srgbClr val="000099"/>
              </a:solidFill>
            </a:endParaRPr>
          </a:p>
          <a:p>
            <a:pPr>
              <a:buNone/>
            </a:pPr>
            <a:r>
              <a:rPr lang="zh-CN" altLang="en-US" dirty="0" smtClean="0"/>
              <a:t>     三轴平行矩形（</a:t>
            </a:r>
            <a:r>
              <a:rPr lang="en-US" altLang="zh-CN" dirty="0" smtClean="0"/>
              <a:t>APR</a:t>
            </a:r>
            <a:r>
              <a:rPr lang="zh-CN" altLang="en-US" dirty="0" smtClean="0"/>
              <a:t>）算法</a:t>
            </a:r>
            <a:endParaRPr lang="en-US" altLang="zh-CN" b="1" dirty="0" smtClean="0">
              <a:solidFill>
                <a:srgbClr val="000099"/>
              </a:solidFill>
            </a:endParaRPr>
          </a:p>
          <a:p>
            <a:pPr>
              <a:buNone/>
            </a:pPr>
            <a:r>
              <a:rPr lang="zh-CN" altLang="en-US" dirty="0" smtClean="0"/>
              <a:t>     分为两步：监督学习，标记更新</a:t>
            </a:r>
            <a:endParaRPr lang="en-US" altLang="zh-CN" dirty="0" smtClean="0"/>
          </a:p>
          <a:p>
            <a:r>
              <a:rPr lang="zh-CN" altLang="en-US" b="1" dirty="0" smtClean="0">
                <a:solidFill>
                  <a:srgbClr val="000099"/>
                </a:solidFill>
              </a:rPr>
              <a:t>应用：</a:t>
            </a:r>
            <a:r>
              <a:rPr lang="zh-CN" altLang="en-US" dirty="0" smtClean="0"/>
              <a:t>生物制药、图像检索</a:t>
            </a:r>
            <a:endParaRPr lang="en-US" altLang="zh-CN" dirty="0" smtClean="0"/>
          </a:p>
          <a:p>
            <a:r>
              <a:rPr lang="zh-CN" altLang="en-US" b="1" dirty="0" smtClean="0">
                <a:solidFill>
                  <a:srgbClr val="000099"/>
                </a:solidFill>
              </a:rPr>
              <a:t>金融中的应用？暂未发现</a:t>
            </a:r>
            <a:endParaRPr lang="en-US" altLang="zh-CN" dirty="0" smtClean="0"/>
          </a:p>
          <a:p>
            <a:endParaRPr lang="en-US" altLang="zh-CN" dirty="0" smtClean="0"/>
          </a:p>
          <a:p>
            <a:endParaRPr lang="en-US" altLang="zh-CN" dirty="0" smtClean="0"/>
          </a:p>
        </p:txBody>
      </p:sp>
      <p:sp>
        <p:nvSpPr>
          <p:cNvPr id="5" name="右箭头 4"/>
          <p:cNvSpPr/>
          <p:nvPr/>
        </p:nvSpPr>
        <p:spPr>
          <a:xfrm>
            <a:off x="1835696" y="1275606"/>
            <a:ext cx="720080" cy="216024"/>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36096" y="1869672"/>
            <a:ext cx="1080120" cy="810090"/>
          </a:xfrm>
          <a:prstGeom prst="ellipse">
            <a:avLst/>
          </a:prstGeom>
          <a:no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388696" y="2254002"/>
            <a:ext cx="711696" cy="587778"/>
          </a:xfrm>
          <a:prstGeom prst="ellipse">
            <a:avLst/>
          </a:prstGeom>
          <a:no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8344" y="789552"/>
            <a:ext cx="1080120" cy="810090"/>
          </a:xfrm>
          <a:prstGeom prst="ellipse">
            <a:avLst/>
          </a:prstGeom>
          <a:no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283968" y="1221600"/>
            <a:ext cx="1800200" cy="810090"/>
          </a:xfrm>
          <a:prstGeom prst="ellipse">
            <a:avLst/>
          </a:prstGeom>
          <a:no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0"/>
            <a:ext cx="7772400" cy="857250"/>
          </a:xfrm>
        </p:spPr>
        <p:txBody>
          <a:bodyPr>
            <a:normAutofit/>
          </a:bodyPr>
          <a:lstStyle/>
          <a:p>
            <a:r>
              <a:rPr lang="zh-CN" altLang="en-US" sz="3600" dirty="0" smtClean="0"/>
              <a:t>多标记学习（</a:t>
            </a:r>
            <a:r>
              <a:rPr lang="en-US" altLang="zh-CN" sz="3600" dirty="0" smtClean="0"/>
              <a:t>Multi-Label Learning</a:t>
            </a:r>
            <a:r>
              <a:rPr lang="zh-CN" altLang="en-US" sz="3600" dirty="0" smtClean="0"/>
              <a:t>）</a:t>
            </a:r>
            <a:endParaRPr lang="zh-CN" altLang="en-US" sz="3600" dirty="0"/>
          </a:p>
        </p:txBody>
      </p:sp>
      <p:sp>
        <p:nvSpPr>
          <p:cNvPr id="4" name="内容占位符 3"/>
          <p:cNvSpPr>
            <a:spLocks noGrp="1"/>
          </p:cNvSpPr>
          <p:nvPr>
            <p:ph sz="quarter" idx="1"/>
          </p:nvPr>
        </p:nvSpPr>
        <p:spPr>
          <a:xfrm>
            <a:off x="611560" y="1059582"/>
            <a:ext cx="8075240" cy="3834426"/>
          </a:xfrm>
        </p:spPr>
        <p:txBody>
          <a:bodyPr>
            <a:normAutofit fontScale="92500" lnSpcReduction="20000"/>
          </a:bodyPr>
          <a:lstStyle/>
          <a:p>
            <a:r>
              <a:rPr lang="zh-CN" altLang="en-US" b="1" dirty="0" smtClean="0">
                <a:solidFill>
                  <a:srgbClr val="000099"/>
                </a:solidFill>
              </a:rPr>
              <a:t>问题</a:t>
            </a:r>
            <a:r>
              <a:rPr lang="zh-CN" altLang="en-US" dirty="0" smtClean="0"/>
              <a:t>：一个示例存在多个标记</a:t>
            </a:r>
            <a:endParaRPr lang="en-US" altLang="zh-CN" dirty="0" smtClean="0"/>
          </a:p>
          <a:p>
            <a:r>
              <a:rPr lang="zh-CN" altLang="en-US" b="1" dirty="0" smtClean="0">
                <a:solidFill>
                  <a:srgbClr val="000099"/>
                </a:solidFill>
              </a:rPr>
              <a:t>举例：</a:t>
            </a: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r>
              <a:rPr lang="zh-CN" altLang="en-US" b="1" dirty="0" smtClean="0">
                <a:solidFill>
                  <a:srgbClr val="000099"/>
                </a:solidFill>
              </a:rPr>
              <a:t>方法：</a:t>
            </a:r>
            <a:endParaRPr lang="en-US" altLang="zh-CN" b="1" dirty="0" smtClean="0">
              <a:solidFill>
                <a:srgbClr val="000099"/>
              </a:solidFill>
            </a:endParaRPr>
          </a:p>
          <a:p>
            <a:pPr lvl="1"/>
            <a:r>
              <a:rPr lang="zh-CN" altLang="en-US" sz="2600" dirty="0" smtClean="0"/>
              <a:t>问题转换法（二分类、标记排序、多分类）</a:t>
            </a:r>
            <a:endParaRPr lang="en-US" altLang="zh-CN" sz="2600" dirty="0" smtClean="0"/>
          </a:p>
          <a:p>
            <a:pPr lvl="1"/>
            <a:r>
              <a:rPr lang="zh-CN" altLang="en-US" sz="2600" dirty="0" smtClean="0"/>
              <a:t>算法适应法（改进常用监督算法）</a:t>
            </a:r>
            <a:endParaRPr lang="en-US" altLang="zh-CN" sz="2600" dirty="0" smtClean="0"/>
          </a:p>
          <a:p>
            <a:r>
              <a:rPr lang="zh-CN" altLang="en-US" b="1" dirty="0" smtClean="0">
                <a:solidFill>
                  <a:srgbClr val="000099"/>
                </a:solidFill>
              </a:rPr>
              <a:t>金融应用场景？暂未发现</a:t>
            </a:r>
            <a:endParaRPr lang="en-US" altLang="zh-CN" b="1" dirty="0" smtClean="0">
              <a:solidFill>
                <a:srgbClr val="000099"/>
              </a:solidFill>
            </a:endParaRPr>
          </a:p>
          <a:p>
            <a:pPr>
              <a:buNone/>
            </a:pPr>
            <a:endParaRPr lang="zh-CN" altLang="en-US" sz="3000" b="1" dirty="0">
              <a:solidFill>
                <a:srgbClr val="000099"/>
              </a:solidFill>
            </a:endParaRPr>
          </a:p>
        </p:txBody>
      </p:sp>
      <p:sp>
        <p:nvSpPr>
          <p:cNvPr id="53250" name="AutoShape 2" descr="这里写图片描述"/>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3252" name="AutoShape 4" descr="这里写图片描述"/>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 name="图片 6" descr="20151109105119112.png"/>
          <p:cNvPicPr>
            <a:picLocks noChangeAspect="1"/>
          </p:cNvPicPr>
          <p:nvPr/>
        </p:nvPicPr>
        <p:blipFill>
          <a:blip r:embed="rId3" cstate="print"/>
          <a:stretch>
            <a:fillRect/>
          </a:stretch>
        </p:blipFill>
        <p:spPr>
          <a:xfrm>
            <a:off x="2483768" y="1419622"/>
            <a:ext cx="4104456" cy="2160240"/>
          </a:xfrm>
          <a:prstGeom prst="rect">
            <a:avLst/>
          </a:prstGeom>
        </p:spPr>
      </p:pic>
      <p:sp>
        <p:nvSpPr>
          <p:cNvPr id="8" name="矩形 7"/>
          <p:cNvSpPr/>
          <p:nvPr/>
        </p:nvSpPr>
        <p:spPr>
          <a:xfrm>
            <a:off x="6732240" y="1545636"/>
            <a:ext cx="1510427" cy="1938992"/>
          </a:xfrm>
          <a:prstGeom prst="rect">
            <a:avLst/>
          </a:prstGeom>
        </p:spPr>
        <p:txBody>
          <a:bodyPr wrap="square">
            <a:spAutoFit/>
          </a:bodyPr>
          <a:lstStyle/>
          <a:p>
            <a:r>
              <a:rPr lang="zh-CN" altLang="en-US" sz="2400" b="1" dirty="0" smtClean="0">
                <a:solidFill>
                  <a:srgbClr val="00B050"/>
                </a:solidFill>
              </a:rPr>
              <a:t>   标签：</a:t>
            </a:r>
            <a:endParaRPr lang="en-US" altLang="zh-CN" sz="2400" b="1" dirty="0" smtClean="0">
              <a:solidFill>
                <a:srgbClr val="00B050"/>
              </a:solidFill>
            </a:endParaRPr>
          </a:p>
          <a:p>
            <a:r>
              <a:rPr lang="zh-CN" altLang="en-US" sz="2400" b="1" dirty="0" smtClean="0">
                <a:solidFill>
                  <a:srgbClr val="00B050"/>
                </a:solidFill>
              </a:rPr>
              <a:t>      动作</a:t>
            </a:r>
            <a:endParaRPr lang="en-US" altLang="zh-CN" sz="2400" b="1" dirty="0" smtClean="0">
              <a:solidFill>
                <a:srgbClr val="00B050"/>
              </a:solidFill>
            </a:endParaRPr>
          </a:p>
          <a:p>
            <a:r>
              <a:rPr lang="zh-CN" altLang="en-US" sz="2400" b="1" dirty="0" smtClean="0">
                <a:solidFill>
                  <a:srgbClr val="00B050"/>
                </a:solidFill>
              </a:rPr>
              <a:t>      科幻</a:t>
            </a:r>
            <a:endParaRPr lang="en-US" altLang="zh-CN" sz="2400" b="1" dirty="0" smtClean="0">
              <a:solidFill>
                <a:srgbClr val="00B050"/>
              </a:solidFill>
            </a:endParaRPr>
          </a:p>
          <a:p>
            <a:r>
              <a:rPr lang="zh-CN" altLang="en-US" sz="2400" b="1" dirty="0" smtClean="0">
                <a:solidFill>
                  <a:srgbClr val="00B050"/>
                </a:solidFill>
              </a:rPr>
              <a:t>      奇幻</a:t>
            </a:r>
            <a:endParaRPr lang="en-US" altLang="zh-CN" sz="2400" b="1" dirty="0" smtClean="0">
              <a:solidFill>
                <a:srgbClr val="00B050"/>
              </a:solidFill>
            </a:endParaRPr>
          </a:p>
          <a:p>
            <a:r>
              <a:rPr lang="zh-CN" altLang="en-US" sz="2400" b="1" dirty="0" smtClean="0">
                <a:solidFill>
                  <a:srgbClr val="00B050"/>
                </a:solidFill>
              </a:rPr>
              <a:t>      冒险</a:t>
            </a:r>
            <a:endParaRPr lang="zh-CN" altLang="en-US" sz="2400" b="1" dirty="0">
              <a:solidFill>
                <a:srgbClr val="00B05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3" cstate="print"/>
          <a:srcRect/>
          <a:stretch>
            <a:fillRect/>
          </a:stretch>
        </p:blipFill>
        <p:spPr bwMode="auto">
          <a:xfrm>
            <a:off x="683568" y="735546"/>
            <a:ext cx="7920880" cy="4215379"/>
          </a:xfrm>
          <a:prstGeom prst="rect">
            <a:avLst/>
          </a:prstGeom>
          <a:noFill/>
          <a:ln w="9525">
            <a:noFill/>
            <a:miter lim="800000"/>
            <a:headEnd/>
            <a:tailEnd/>
          </a:ln>
        </p:spPr>
      </p:pic>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多示例多标记学习</a:t>
            </a:r>
            <a:endParaRPr lang="zh-CN" altLang="en-US" sz="36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5b0988e595225.cdn.sohucs.com/images/20180417/6cf57d3010e34bfd93132724d34e741b.png"/>
          <p:cNvPicPr>
            <a:picLocks noChangeAspect="1" noChangeArrowheads="1"/>
          </p:cNvPicPr>
          <p:nvPr/>
        </p:nvPicPr>
        <p:blipFill>
          <a:blip r:embed="rId3" cstate="print"/>
          <a:srcRect/>
          <a:stretch>
            <a:fillRect/>
          </a:stretch>
        </p:blipFill>
        <p:spPr bwMode="auto">
          <a:xfrm>
            <a:off x="1763688" y="3111810"/>
            <a:ext cx="5832648" cy="814141"/>
          </a:xfrm>
          <a:prstGeom prst="rect">
            <a:avLst/>
          </a:prstGeom>
          <a:noFill/>
        </p:spPr>
      </p:pic>
      <p:sp>
        <p:nvSpPr>
          <p:cNvPr id="2" name="标题 1"/>
          <p:cNvSpPr>
            <a:spLocks noGrp="1"/>
          </p:cNvSpPr>
          <p:nvPr>
            <p:ph type="title"/>
          </p:nvPr>
        </p:nvSpPr>
        <p:spPr>
          <a:xfrm>
            <a:off x="395536" y="-20538"/>
            <a:ext cx="7772400" cy="857250"/>
          </a:xfrm>
        </p:spPr>
        <p:txBody>
          <a:bodyPr>
            <a:normAutofit fontScale="90000"/>
          </a:bodyPr>
          <a:lstStyle/>
          <a:p>
            <a:r>
              <a:rPr lang="zh-CN" altLang="en-US" dirty="0" smtClean="0"/>
              <a:t>强化学习（</a:t>
            </a:r>
            <a:r>
              <a:rPr lang="en-US" altLang="zh-CN" dirty="0" smtClean="0"/>
              <a:t>Reinforcement Learning</a:t>
            </a:r>
            <a:r>
              <a:rPr lang="zh-CN" altLang="en-US" dirty="0" smtClean="0"/>
              <a:t>）</a:t>
            </a:r>
            <a:endParaRPr lang="zh-CN" altLang="en-US" dirty="0"/>
          </a:p>
        </p:txBody>
      </p:sp>
      <p:sp>
        <p:nvSpPr>
          <p:cNvPr id="3" name="内容占位符 2"/>
          <p:cNvSpPr>
            <a:spLocks noGrp="1"/>
          </p:cNvSpPr>
          <p:nvPr>
            <p:ph sz="quarter" idx="1"/>
          </p:nvPr>
        </p:nvSpPr>
        <p:spPr>
          <a:xfrm>
            <a:off x="529208" y="1005576"/>
            <a:ext cx="8291264" cy="3870430"/>
          </a:xfrm>
        </p:spPr>
        <p:txBody>
          <a:bodyPr>
            <a:normAutofit fontScale="92500" lnSpcReduction="20000"/>
          </a:bodyPr>
          <a:lstStyle/>
          <a:p>
            <a:endParaRPr lang="en-US" altLang="zh-CN" dirty="0" smtClean="0"/>
          </a:p>
          <a:p>
            <a:pPr>
              <a:buNone/>
            </a:pPr>
            <a:endParaRPr lang="en-US" altLang="zh-CN" dirty="0" smtClean="0"/>
          </a:p>
          <a:p>
            <a:r>
              <a:rPr lang="zh-CN" altLang="en-US" dirty="0" smtClean="0"/>
              <a:t>不依赖历史</a:t>
            </a:r>
            <a:r>
              <a:rPr lang="zh-CN" altLang="en-US" dirty="0" smtClean="0"/>
              <a:t>数据，延时标签</a:t>
            </a:r>
            <a:endParaRPr lang="en-US" altLang="zh-CN" dirty="0" smtClean="0"/>
          </a:p>
          <a:p>
            <a:r>
              <a:rPr lang="zh-CN" altLang="en-US" sz="2800" b="1" dirty="0" smtClean="0">
                <a:solidFill>
                  <a:srgbClr val="000099"/>
                </a:solidFill>
              </a:rPr>
              <a:t>思想：</a:t>
            </a:r>
            <a:endParaRPr lang="en-US" altLang="zh-CN" sz="2800" b="1" dirty="0" smtClean="0">
              <a:solidFill>
                <a:srgbClr val="000099"/>
              </a:solidFill>
            </a:endParaRPr>
          </a:p>
          <a:p>
            <a:pPr>
              <a:buNone/>
            </a:pPr>
            <a:r>
              <a:rPr lang="zh-CN" altLang="en-US" dirty="0" smtClean="0"/>
              <a:t>     </a:t>
            </a:r>
            <a:r>
              <a:rPr lang="zh-CN" altLang="en-US" sz="2400" dirty="0" smtClean="0"/>
              <a:t>每次行动得到的反馈找到最优策略，使期望奖赏最大</a:t>
            </a:r>
            <a:endParaRPr lang="en-US" altLang="zh-CN" dirty="0" smtClean="0"/>
          </a:p>
          <a:p>
            <a:r>
              <a:rPr lang="en-US" altLang="zh-CN" b="1" dirty="0" smtClean="0">
                <a:solidFill>
                  <a:srgbClr val="000099"/>
                </a:solidFill>
              </a:rPr>
              <a:t>Q</a:t>
            </a:r>
            <a:r>
              <a:rPr lang="zh-CN" altLang="en-US" b="1" dirty="0" smtClean="0">
                <a:solidFill>
                  <a:srgbClr val="000099"/>
                </a:solidFill>
              </a:rPr>
              <a:t>学习</a:t>
            </a:r>
            <a:r>
              <a:rPr lang="zh-CN" altLang="en-US" dirty="0" smtClean="0"/>
              <a:t>，定义</a:t>
            </a:r>
            <a:r>
              <a:rPr lang="en-US" altLang="zh-CN" dirty="0" smtClean="0"/>
              <a:t>Q</a:t>
            </a:r>
            <a:r>
              <a:rPr lang="zh-CN" altLang="en-US" dirty="0" smtClean="0"/>
              <a:t>函数，找到使其最大的</a:t>
            </a:r>
            <a:r>
              <a:rPr lang="en-US" altLang="zh-CN" dirty="0" smtClean="0"/>
              <a:t>a</a:t>
            </a:r>
          </a:p>
          <a:p>
            <a:endParaRPr lang="en-US" altLang="zh-CN" dirty="0" smtClean="0"/>
          </a:p>
          <a:p>
            <a:endParaRPr lang="en-US" altLang="zh-CN" dirty="0" smtClean="0"/>
          </a:p>
          <a:p>
            <a:endParaRPr lang="en-US" altLang="zh-CN" dirty="0" smtClean="0"/>
          </a:p>
          <a:p>
            <a:r>
              <a:rPr lang="zh-CN" altLang="en-US" b="1" dirty="0" smtClean="0">
                <a:solidFill>
                  <a:srgbClr val="000099"/>
                </a:solidFill>
              </a:rPr>
              <a:t>应用：</a:t>
            </a:r>
            <a:r>
              <a:rPr lang="zh-CN" altLang="en-US" dirty="0" smtClean="0"/>
              <a:t>游戏、决策，现实状态复杂，研究刚起步</a:t>
            </a:r>
            <a:endParaRPr lang="zh-CN" altLang="en-US" dirty="0"/>
          </a:p>
        </p:txBody>
      </p:sp>
      <p:pic>
        <p:nvPicPr>
          <p:cNvPr id="114690" name="Picture 2"/>
          <p:cNvPicPr>
            <a:picLocks noChangeAspect="1" noChangeArrowheads="1"/>
          </p:cNvPicPr>
          <p:nvPr/>
        </p:nvPicPr>
        <p:blipFill>
          <a:blip r:embed="rId4" cstate="print"/>
          <a:srcRect/>
          <a:stretch>
            <a:fillRect/>
          </a:stretch>
        </p:blipFill>
        <p:spPr bwMode="auto">
          <a:xfrm>
            <a:off x="4499992" y="789552"/>
            <a:ext cx="3952116" cy="1684952"/>
          </a:xfrm>
          <a:prstGeom prst="rect">
            <a:avLst/>
          </a:prstGeom>
          <a:noFill/>
          <a:ln w="9525">
            <a:noFill/>
            <a:miter lim="800000"/>
            <a:headEnd/>
            <a:tailEnd/>
          </a:ln>
        </p:spPr>
      </p:pic>
      <p:pic>
        <p:nvPicPr>
          <p:cNvPr id="114696" name="Picture 8"/>
          <p:cNvPicPr>
            <a:picLocks noChangeAspect="1" noChangeArrowheads="1"/>
          </p:cNvPicPr>
          <p:nvPr/>
        </p:nvPicPr>
        <p:blipFill>
          <a:blip r:embed="rId5" cstate="print"/>
          <a:srcRect/>
          <a:stretch>
            <a:fillRect/>
          </a:stretch>
        </p:blipFill>
        <p:spPr bwMode="auto">
          <a:xfrm>
            <a:off x="827584" y="897564"/>
            <a:ext cx="2016224" cy="7743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强化学习在金融中的应用</a:t>
            </a:r>
            <a:endParaRPr lang="zh-CN" altLang="en-US" sz="3600" dirty="0"/>
          </a:p>
        </p:txBody>
      </p:sp>
      <p:sp>
        <p:nvSpPr>
          <p:cNvPr id="9" name="内容占位符 8"/>
          <p:cNvSpPr>
            <a:spLocks noGrp="1"/>
          </p:cNvSpPr>
          <p:nvPr>
            <p:ph sz="quarter" idx="1"/>
          </p:nvPr>
        </p:nvSpPr>
        <p:spPr>
          <a:xfrm>
            <a:off x="611560" y="897564"/>
            <a:ext cx="8075240" cy="3617286"/>
          </a:xfrm>
        </p:spPr>
        <p:txBody>
          <a:bodyPr>
            <a:normAutofit/>
          </a:bodyPr>
          <a:lstStyle/>
          <a:p>
            <a:r>
              <a:rPr lang="zh-CN" altLang="en-US" sz="2400" b="1" dirty="0" smtClean="0">
                <a:solidFill>
                  <a:srgbClr val="000099"/>
                </a:solidFill>
              </a:rPr>
              <a:t>应用领域</a:t>
            </a:r>
            <a:endParaRPr lang="en-US" altLang="zh-CN" sz="2400" b="1" dirty="0" smtClean="0">
              <a:solidFill>
                <a:srgbClr val="000099"/>
              </a:solidFill>
            </a:endParaRPr>
          </a:p>
          <a:p>
            <a:pPr>
              <a:buNone/>
            </a:pPr>
            <a:r>
              <a:rPr lang="en-US" altLang="zh-CN" sz="2400" b="1" dirty="0" smtClean="0">
                <a:solidFill>
                  <a:srgbClr val="000099"/>
                </a:solidFill>
              </a:rPr>
              <a:t>         ——</a:t>
            </a:r>
            <a:r>
              <a:rPr lang="zh-CN" altLang="en-US" sz="2400" b="1" dirty="0" smtClean="0">
                <a:solidFill>
                  <a:srgbClr val="000099"/>
                </a:solidFill>
              </a:rPr>
              <a:t>自动化交易</a:t>
            </a:r>
            <a:r>
              <a:rPr lang="zh-CN" altLang="en-US" sz="2400" dirty="0" smtClean="0"/>
              <a:t>（交易</a:t>
            </a:r>
            <a:r>
              <a:rPr lang="en-US" altLang="zh-CN" sz="2400" dirty="0" smtClean="0"/>
              <a:t>-</a:t>
            </a:r>
            <a:r>
              <a:rPr lang="zh-CN" altLang="en-US" sz="2400" dirty="0" smtClean="0"/>
              <a:t>游戏，奖励</a:t>
            </a:r>
            <a:r>
              <a:rPr lang="en-US" altLang="zh-CN" sz="2400" dirty="0" smtClean="0"/>
              <a:t>-</a:t>
            </a:r>
            <a:r>
              <a:rPr lang="zh-CN" altLang="en-US" sz="2400" dirty="0" smtClean="0"/>
              <a:t>利润）</a:t>
            </a:r>
            <a:endParaRPr lang="en-US" altLang="zh-CN" sz="2000" dirty="0" smtClean="0"/>
          </a:p>
          <a:p>
            <a:pPr>
              <a:buNone/>
            </a:pPr>
            <a:r>
              <a:rPr lang="zh-CN" altLang="en-US" sz="2000" dirty="0" smtClean="0">
                <a:solidFill>
                  <a:srgbClr val="00B050"/>
                </a:solidFill>
              </a:rPr>
              <a:t>   </a:t>
            </a:r>
            <a:r>
              <a:rPr lang="zh-CN" altLang="en-US" sz="2000" dirty="0" smtClean="0">
                <a:solidFill>
                  <a:schemeClr val="accent1">
                    <a:lumMod val="50000"/>
                  </a:schemeClr>
                </a:solidFill>
              </a:rPr>
              <a:t>举例：</a:t>
            </a:r>
            <a:endParaRPr lang="en-US" altLang="zh-CN" sz="2000" dirty="0" smtClean="0">
              <a:solidFill>
                <a:schemeClr val="accent1">
                  <a:lumMod val="50000"/>
                </a:schemeClr>
              </a:solidFill>
            </a:endParaRPr>
          </a:p>
          <a:p>
            <a:pPr>
              <a:buNone/>
            </a:pPr>
            <a:r>
              <a:rPr lang="en-US" altLang="zh-CN" sz="2000" dirty="0" smtClean="0">
                <a:solidFill>
                  <a:schemeClr val="accent1">
                    <a:lumMod val="50000"/>
                  </a:schemeClr>
                </a:solidFill>
              </a:rPr>
              <a:t>           </a:t>
            </a:r>
            <a:r>
              <a:rPr lang="en-US" altLang="zh-CN" sz="2000" dirty="0" err="1" smtClean="0">
                <a:solidFill>
                  <a:schemeClr val="accent1">
                    <a:lumMod val="50000"/>
                  </a:schemeClr>
                </a:solidFill>
              </a:rPr>
              <a:t>J.P.Morgan</a:t>
            </a:r>
            <a:r>
              <a:rPr lang="zh-CN" altLang="en-US" sz="2000" dirty="0" smtClean="0">
                <a:solidFill>
                  <a:schemeClr val="accent1">
                    <a:lumMod val="50000"/>
                  </a:schemeClr>
                </a:solidFill>
              </a:rPr>
              <a:t>的电子化交易团队利用强化学习的算法开发了限价订单下单模块（</a:t>
            </a:r>
            <a:r>
              <a:rPr lang="en-US" altLang="zh-CN" sz="2000" dirty="0" smtClean="0">
                <a:solidFill>
                  <a:schemeClr val="accent1">
                    <a:lumMod val="50000"/>
                  </a:schemeClr>
                </a:solidFill>
              </a:rPr>
              <a:t>LOPM</a:t>
            </a:r>
            <a:r>
              <a:rPr lang="zh-CN" altLang="en-US" sz="2000" dirty="0" smtClean="0">
                <a:solidFill>
                  <a:schemeClr val="accent1">
                    <a:lumMod val="50000"/>
                  </a:schemeClr>
                </a:solidFill>
              </a:rPr>
              <a:t>），旨在最大限度及高效的（数秒到数分钟内）降低滑移，完成任务</a:t>
            </a:r>
            <a:endParaRPr lang="en-US" altLang="zh-CN" sz="2000" dirty="0" smtClean="0">
              <a:solidFill>
                <a:schemeClr val="accent1">
                  <a:lumMod val="50000"/>
                </a:schemeClr>
              </a:solidFill>
            </a:endParaRPr>
          </a:p>
        </p:txBody>
      </p:sp>
      <p:pic>
        <p:nvPicPr>
          <p:cNvPr id="49154" name="Picture 2" descr="http://crawl.nosdn.127.net/74cffcd0b907ade64576752a5b7514fe/0fbec7c589d2bdb06ade1e2801a412a4.jpg?imageView&amp;thumbnail=750x0&amp;quality=85&amp;type=jpg&amp;interlace=1"/>
          <p:cNvPicPr>
            <a:picLocks noChangeAspect="1" noChangeArrowheads="1"/>
          </p:cNvPicPr>
          <p:nvPr/>
        </p:nvPicPr>
        <p:blipFill>
          <a:blip r:embed="rId3" cstate="print"/>
          <a:srcRect/>
          <a:stretch>
            <a:fillRect/>
          </a:stretch>
        </p:blipFill>
        <p:spPr bwMode="auto">
          <a:xfrm>
            <a:off x="2483768" y="3147814"/>
            <a:ext cx="4295115" cy="1816834"/>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cstate="print"/>
          <a:srcRect/>
          <a:stretch>
            <a:fillRect/>
          </a:stretch>
        </p:blipFill>
        <p:spPr bwMode="auto">
          <a:xfrm>
            <a:off x="3707904" y="3435846"/>
            <a:ext cx="5328592" cy="1512168"/>
          </a:xfrm>
          <a:prstGeom prst="rect">
            <a:avLst/>
          </a:prstGeom>
          <a:noFill/>
          <a:ln w="9525">
            <a:noFill/>
            <a:miter lim="800000"/>
            <a:headEnd/>
            <a:tailEnd/>
          </a:ln>
        </p:spPr>
      </p:pic>
      <p:pic>
        <p:nvPicPr>
          <p:cNvPr id="36866" name="Picture 2" descr="http://xilinx.eetrend.com/files-eetrend-xilinx/article/201701/10906-28109-tu1changguideshenjingwangluo.jpg"/>
          <p:cNvPicPr>
            <a:picLocks noChangeAspect="1" noChangeArrowheads="1"/>
          </p:cNvPicPr>
          <p:nvPr/>
        </p:nvPicPr>
        <p:blipFill>
          <a:blip r:embed="rId4" cstate="print"/>
          <a:srcRect/>
          <a:stretch>
            <a:fillRect/>
          </a:stretch>
        </p:blipFill>
        <p:spPr bwMode="auto">
          <a:xfrm>
            <a:off x="4499992" y="681540"/>
            <a:ext cx="3616780" cy="1329612"/>
          </a:xfrm>
          <a:prstGeom prst="rect">
            <a:avLst/>
          </a:prstGeom>
          <a:noFill/>
        </p:spPr>
      </p:pic>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深度学习（</a:t>
            </a:r>
            <a:r>
              <a:rPr lang="en-US" altLang="zh-CN" sz="3600" dirty="0" smtClean="0"/>
              <a:t>Deep Learning</a:t>
            </a:r>
            <a:r>
              <a:rPr lang="zh-CN" altLang="en-US" sz="3600" dirty="0" smtClean="0"/>
              <a:t>）</a:t>
            </a:r>
            <a:endParaRPr lang="zh-CN" altLang="en-US" sz="3600" dirty="0"/>
          </a:p>
        </p:txBody>
      </p:sp>
      <p:sp>
        <p:nvSpPr>
          <p:cNvPr id="9" name="内容占位符 8"/>
          <p:cNvSpPr>
            <a:spLocks noGrp="1"/>
          </p:cNvSpPr>
          <p:nvPr>
            <p:ph sz="quarter" idx="1"/>
          </p:nvPr>
        </p:nvSpPr>
        <p:spPr>
          <a:xfrm>
            <a:off x="323528" y="897564"/>
            <a:ext cx="8075240" cy="4104456"/>
          </a:xfrm>
        </p:spPr>
        <p:txBody>
          <a:bodyPr>
            <a:normAutofit/>
          </a:bodyPr>
          <a:lstStyle/>
          <a:p>
            <a:r>
              <a:rPr lang="zh-CN" altLang="en-US" sz="2400" b="1" dirty="0" smtClean="0">
                <a:solidFill>
                  <a:srgbClr val="000099"/>
                </a:solidFill>
              </a:rPr>
              <a:t>本质</a:t>
            </a:r>
            <a:endParaRPr lang="en-US" altLang="zh-CN" sz="2400" b="1" dirty="0" smtClean="0">
              <a:solidFill>
                <a:srgbClr val="000099"/>
              </a:solidFill>
            </a:endParaRPr>
          </a:p>
          <a:p>
            <a:pPr>
              <a:buNone/>
            </a:pPr>
            <a:r>
              <a:rPr lang="zh-CN" altLang="en-US" sz="2000" dirty="0" smtClean="0">
                <a:solidFill>
                  <a:srgbClr val="000099"/>
                </a:solidFill>
              </a:rPr>
              <a:t>     多层人工神经网络</a:t>
            </a:r>
            <a:endParaRPr lang="en-US" altLang="zh-CN" sz="2000" dirty="0" smtClean="0">
              <a:solidFill>
                <a:srgbClr val="000099"/>
              </a:solidFill>
            </a:endParaRPr>
          </a:p>
          <a:p>
            <a:pPr>
              <a:buNone/>
            </a:pPr>
            <a:endParaRPr lang="en-US" altLang="zh-CN" sz="2400" b="1" dirty="0" smtClean="0">
              <a:solidFill>
                <a:srgbClr val="000099"/>
              </a:solidFill>
            </a:endParaRPr>
          </a:p>
          <a:p>
            <a:pPr>
              <a:buNone/>
            </a:pPr>
            <a:endParaRPr lang="en-US" altLang="zh-CN" sz="2400" b="1" dirty="0" smtClean="0">
              <a:solidFill>
                <a:srgbClr val="000099"/>
              </a:solidFill>
            </a:endParaRPr>
          </a:p>
          <a:p>
            <a:endParaRPr lang="en-US" altLang="zh-CN" sz="2400" b="1" dirty="0" smtClean="0">
              <a:solidFill>
                <a:srgbClr val="000099"/>
              </a:solidFill>
            </a:endParaRPr>
          </a:p>
          <a:p>
            <a:r>
              <a:rPr lang="zh-CN" altLang="en-US" sz="2400" b="1" dirty="0" smtClean="0">
                <a:solidFill>
                  <a:srgbClr val="000099"/>
                </a:solidFill>
              </a:rPr>
              <a:t>优点：</a:t>
            </a:r>
            <a:endParaRPr lang="en-US" altLang="zh-CN" sz="2400" b="1" dirty="0" smtClean="0">
              <a:solidFill>
                <a:srgbClr val="000099"/>
              </a:solidFill>
            </a:endParaRPr>
          </a:p>
          <a:p>
            <a:pPr lvl="1"/>
            <a:r>
              <a:rPr lang="zh-CN" altLang="en-US" sz="2000" dirty="0" smtClean="0">
                <a:solidFill>
                  <a:srgbClr val="000099"/>
                </a:solidFill>
              </a:rPr>
              <a:t>提取特征更高效</a:t>
            </a:r>
            <a:endParaRPr lang="en-US" altLang="zh-CN" sz="2000" dirty="0" smtClean="0">
              <a:solidFill>
                <a:srgbClr val="000099"/>
              </a:solidFill>
            </a:endParaRPr>
          </a:p>
          <a:p>
            <a:pPr lvl="1"/>
            <a:r>
              <a:rPr lang="zh-CN" altLang="en-US" sz="2000" dirty="0" smtClean="0">
                <a:solidFill>
                  <a:srgbClr val="000099"/>
                </a:solidFill>
              </a:rPr>
              <a:t>更好捕捉非线性关系</a:t>
            </a:r>
            <a:endParaRPr lang="en-US" altLang="zh-CN" sz="2000" dirty="0" smtClean="0">
              <a:solidFill>
                <a:srgbClr val="000099"/>
              </a:solidFill>
            </a:endParaRPr>
          </a:p>
          <a:p>
            <a:pPr lvl="1"/>
            <a:r>
              <a:rPr lang="zh-CN" altLang="en-US" sz="2000" dirty="0" smtClean="0">
                <a:solidFill>
                  <a:srgbClr val="000099"/>
                </a:solidFill>
              </a:rPr>
              <a:t>模型随数据增加不断改善</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sz="2400" dirty="0" smtClean="0"/>
          </a:p>
          <a:p>
            <a:endParaRPr lang="en-US" altLang="zh-CN" sz="2400" dirty="0" smtClean="0"/>
          </a:p>
          <a:p>
            <a:endParaRPr lang="en-US" altLang="zh-CN" sz="2400" dirty="0" smtClean="0"/>
          </a:p>
          <a:p>
            <a:endParaRPr lang="en-US" altLang="zh-CN" sz="2400" dirty="0" smtClean="0"/>
          </a:p>
        </p:txBody>
      </p:sp>
      <p:pic>
        <p:nvPicPr>
          <p:cNvPr id="7" name="Picture 2"/>
          <p:cNvPicPr>
            <a:picLocks noChangeAspect="1" noChangeArrowheads="1"/>
          </p:cNvPicPr>
          <p:nvPr/>
        </p:nvPicPr>
        <p:blipFill>
          <a:blip r:embed="rId5" cstate="print"/>
          <a:srcRect/>
          <a:stretch>
            <a:fillRect/>
          </a:stretch>
        </p:blipFill>
        <p:spPr bwMode="auto">
          <a:xfrm>
            <a:off x="2411760" y="2139702"/>
            <a:ext cx="6048672" cy="11521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timgsa.baidu.com/timg?image&amp;quality=80&amp;size=b9999_10000&amp;sec=1532797175191&amp;di=0aa88ecd491a01e99af45e334d465a28&amp;imgtype=0&amp;src=http%3A%2F%2Fstatic.open-open.com%2Fnews%2FuploadImg%2F20160105%2F20160105220141_266.png"/>
          <p:cNvPicPr>
            <a:picLocks noChangeAspect="1" noChangeArrowheads="1"/>
          </p:cNvPicPr>
          <p:nvPr/>
        </p:nvPicPr>
        <p:blipFill>
          <a:blip r:embed="rId3" cstate="print"/>
          <a:srcRect/>
          <a:stretch>
            <a:fillRect/>
          </a:stretch>
        </p:blipFill>
        <p:spPr bwMode="auto">
          <a:xfrm>
            <a:off x="1475656" y="2895786"/>
            <a:ext cx="6971984" cy="2106234"/>
          </a:xfrm>
          <a:prstGeom prst="rect">
            <a:avLst/>
          </a:prstGeom>
          <a:noFill/>
        </p:spPr>
      </p:pic>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深度学习（续）</a:t>
            </a:r>
            <a:endParaRPr lang="zh-CN" altLang="en-US" sz="3600" dirty="0"/>
          </a:p>
        </p:txBody>
      </p:sp>
      <p:sp>
        <p:nvSpPr>
          <p:cNvPr id="9" name="内容占位符 8"/>
          <p:cNvSpPr>
            <a:spLocks noGrp="1"/>
          </p:cNvSpPr>
          <p:nvPr>
            <p:ph sz="quarter" idx="1"/>
          </p:nvPr>
        </p:nvSpPr>
        <p:spPr>
          <a:xfrm>
            <a:off x="611560" y="843558"/>
            <a:ext cx="8075240" cy="4104456"/>
          </a:xfrm>
        </p:spPr>
        <p:txBody>
          <a:bodyPr>
            <a:normAutofit/>
          </a:bodyPr>
          <a:lstStyle/>
          <a:p>
            <a:r>
              <a:rPr lang="zh-CN" altLang="en-US" sz="2400" b="1" dirty="0" smtClean="0">
                <a:solidFill>
                  <a:srgbClr val="000099"/>
                </a:solidFill>
              </a:rPr>
              <a:t>不同算法的差别来自层的组成结构及层与层之间的关系</a:t>
            </a:r>
            <a:endParaRPr lang="en-US" altLang="zh-CN" sz="2400" b="1" dirty="0" smtClean="0">
              <a:solidFill>
                <a:srgbClr val="000099"/>
              </a:solidFill>
            </a:endParaRPr>
          </a:p>
          <a:p>
            <a:pPr lvl="1"/>
            <a:r>
              <a:rPr lang="en-US" altLang="zh-CN" dirty="0" smtClean="0"/>
              <a:t>DNN</a:t>
            </a:r>
            <a:r>
              <a:rPr lang="zh-CN" altLang="en-US" sz="2000" dirty="0" smtClean="0"/>
              <a:t>（深度神经网络）</a:t>
            </a:r>
            <a:endParaRPr lang="en-US" altLang="zh-CN" dirty="0" smtClean="0"/>
          </a:p>
          <a:p>
            <a:pPr lvl="1"/>
            <a:r>
              <a:rPr lang="en-US" altLang="zh-CN" dirty="0" smtClean="0"/>
              <a:t>RNN</a:t>
            </a:r>
            <a:r>
              <a:rPr lang="zh-CN" altLang="en-US" sz="2000" dirty="0" smtClean="0"/>
              <a:t>（循环神经网络）</a:t>
            </a:r>
            <a:endParaRPr lang="en-US" altLang="zh-CN" dirty="0" smtClean="0"/>
          </a:p>
          <a:p>
            <a:pPr lvl="1"/>
            <a:r>
              <a:rPr lang="en-US" altLang="zh-CN" dirty="0" smtClean="0"/>
              <a:t>LSTM</a:t>
            </a:r>
            <a:r>
              <a:rPr lang="zh-CN" altLang="en-US" sz="2000" dirty="0" smtClean="0"/>
              <a:t>（长短期记忆网络）</a:t>
            </a:r>
            <a:endParaRPr lang="en-US" altLang="zh-CN" dirty="0" smtClean="0"/>
          </a:p>
          <a:p>
            <a:pPr lvl="1"/>
            <a:r>
              <a:rPr lang="en-US" altLang="zh-CN" dirty="0" smtClean="0"/>
              <a:t>CNN</a:t>
            </a:r>
            <a:r>
              <a:rPr lang="zh-CN" altLang="en-US" sz="2000" dirty="0" smtClean="0"/>
              <a:t>（卷积神经网络）卷积</a:t>
            </a:r>
            <a:r>
              <a:rPr lang="en-US" altLang="zh-CN" sz="2000" dirty="0" smtClean="0"/>
              <a:t>+</a:t>
            </a:r>
            <a:r>
              <a:rPr lang="zh-CN" altLang="en-US" sz="2000" dirty="0" smtClean="0"/>
              <a:t>池化（捕捉信息</a:t>
            </a:r>
            <a:r>
              <a:rPr lang="en-US" altLang="zh-CN" sz="2000" dirty="0" smtClean="0"/>
              <a:t>+</a:t>
            </a:r>
            <a:r>
              <a:rPr lang="zh-CN" altLang="en-US" sz="2000" dirty="0" smtClean="0"/>
              <a:t>降维）</a:t>
            </a:r>
            <a:endParaRPr lang="en-US" altLang="zh-CN" dirty="0" smtClean="0"/>
          </a:p>
          <a:p>
            <a:pPr lvl="1"/>
            <a:endParaRPr lang="en-US" altLang="zh-CN" dirty="0" smtClean="0"/>
          </a:p>
        </p:txBody>
      </p:sp>
      <p:sp>
        <p:nvSpPr>
          <p:cNvPr id="137218" name="AutoShape 2" descr="这里写图片描述"/>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7220" name="AutoShape 4" descr="https://img-blog.csdn.net/20160830114251865"/>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7222" name="AutoShape 6" descr="data:image/jpeg;base64,/9j/4AAQSkZJRgABAQAAAQABAAD/2wBDAAgGBgcGBQgHBwcJCQgKDBQNDAsLDBkSEw8UHRofHh0aHBwgJC4nICIsIxwcKDcpLDAxNDQ0Hyc5PTgyPC4zNDL/2wBDAQkJCQwLDBgNDRgyIRwhMjIyMjIyMjIyMjIyMjIyMjIyMjIyMjIyMjIyMjIyMjIyMjIyMjIyMjIyMjIyMjIyMjL/wAARCADJ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rltY8ZJp1vqd1bWjXVtpbql24cLgnGQvqQCCaAOpopkMqzwRyp911DD6EU+gAooooAKKKKACiiigAooooAKKKKACiiigAooooAKKKKACiiigAooooAKKKKACiiigAooooAKKKKACiiigAooooAKKKKACiiigAooooAKKKKACiiigAooooAKKKKACiiigAooooAKKKKACiiigAooooAKKKKACiiigBDXBt4XJbVNIudUtBpuoagb2RA2JyCwYxnPGMqOfTjHejxDf6p4j8Tnwrot21nBbxCXUryP76hvuxp7nnmpE+E/hTyNstrcTTHrcSXLmQn1zmgDt0CqgVRhQMAD0p1ecW8l/8PdestPub2a+8O6hJ5MElwd0lrKeilu6mvR6ACiiigAooooAKKKKACiiigAooooAKKKKACiiigAooooAKKKKACiiigAooooAKKKKACkzS1weseJL+e38VTWNyLSLQ4yqNsDGWYJvIOf4eQuPegDvKKpaRcXF3pFncXUYjuJYUeRB/CxAJFXaACiiigAooooAKKKKACiig9KADNFcJq3iO/uLDxPeWV2LSLRiYoiEDGSVVDNuz25AwPeux0yaa50q0nuY/LnkhR5E/usVBI/OgC1RRRQAUUUUAFFFFABRRRQAUUVyWr+MZLW21m5sLVJ4NHOLppHK7iBllTHcA9+/FAHW0VFazrdWsVwoIWRA4B6jIzUtABRRRQAUUUUAFFFFABRRRQAUUUUAcD4NP2Xx/wCMbOfi5kmhuEz1aMqQMewP8676uU8VeFJ9UvLbWNHu/sOt2gKxzEZWVD1Rx3H8qyB4h+IMBFpJ4UtJrnGBPHdgRn3weaAHfFllm0Gw0+Mbry6v4VtwOuQck/lXfjgVxeg+FdTn1pfEPiq4iuNSRSttbw/6m2U+nq3vXa0AFFFFABRRRQAUUUUAFFFFABRRRQAUUUUAFFFFABRRRQAUUUUAFFFFABRRRQAUUUUAFYL+EtKk1K6vWSX/AEt0luIPMPlSuuNrFfXgflW9Wdd61ZWWrWOmzSBbm93+SvrtGTQBROrXSeJL2AqpsLO2iLBFLOZHLdgOwX9auf2tDPaXUiC4i8qIuWkiKY47ZFWYdPtob6e9jixcThRI+TyAMDjtTr2yh1CzltbhS0Mq7XUMVyPTIoAo+GpLmbw5YTXkrS3EkQd3fGTnntWtUdvAltbxwRAiONQqgnOAKkoAKKKKACiiigAoPSiigDBbwlpbX11cskpW6lWae38w+U8gwAxX14H5U+1vr248UXtoPKFjaxIMDO4u2T6elWNS12x0u/0+yupds1/I0cI9SBmrEGnWtve3F5FFtnuCPNfJ+bAwKALdFFFABRRRQAUUUUAFFFFACGuPXwTJv1W0kv1bSdSvDeTQiP8AeklgzJvzjaSPTOMiuxrO1PWbLSZ7GK6kCPezi3hHqxBP9P1FAEMWsoNbutM8nyoLSCN2nYgLubOF/Jf1pY9dtrvRJdRtZYyqRs+GOcYz1wfanQ6LBHe6hcSnz1vXV2ikUFV2qFGPyqofC9qnh6bR7VvsyTKUeWONQxBJPp70AaOj3U99o9ndXSIk80KySImdoJGcDNXqitofs9tFCDkRoFBxjoMVLQAUUUUAFFFFABRRRQAUUUUAIa8W1f4gi0+NttEJ/wDiW2wNjMM8Zbqfwbb+VezyoZImQMVLAjcOo968iuvAOgr8RrDR3tjJDPp800sjt+8eTcPnz60AevgggEdDS1BZW32OyhtvMeQRIEDv1OPWp6ACiiigAooooAKKKKACiiigAooooAKKKKACiiigAooooAKKKKACiiigAooooAKKKKAA9K+b/G+v6vqPxMh1bTbe5lt9PlxZlIyRII+ZCvqOucdq+kCMgg9DXDeII1j+JfhFEUKoS5wAMAfJQB1ul6hDqul21/Acxzxhx7ZHSrlMjjSJdsaqq5zhRin0AFFFFABRRRQAUUUUAFBoo60AfOXxP1fVdU8fwT6bBcPDYSeRaOiEh5V+Z9vqc9cele+aBqket6DZalHwLiJXKnqrY+YH3ByPwrkPHUaR+LPBSooVft8nAGB90V30caRqQihQSScDHJ70AOooooAKKKKACiiigAooooAQ18+fFvWNT1XxlawabBcSQ6dKIonjQkNcH5iAe7DHT2r6EIzXCePYki1PweqIqg63GcKMc4agDovC2sjXvDlnf4xI6YlUjBVxwwI7HNbNMSJI87FVdxycDGT60+gAooooAKKKKACiiigAooooAK5rV9X1Gw8W6LZI8IsL8yI5ZCWDqu4AHPcA10tcp44sr6eDR7vTIPOvLTUonVTwNrZVsnsMNk/SgDRiu9QuvEk0MEkI023jAlJQlmlP8IOewxn6isC9/wCSy6V/2C5v/QhXW6ZYpp9kkAbe3LSOerseSfzrkr3/AJLLpX/YLm/9CFAHc0UUUAFFFFABRVae/tLadIZ7qGKWT7iPIFLfQHrUxkUMVLruA3EZ6D1oAfRVe1vrW9DNa3MM4U4YxOGwfwqxQAUUUUAFFFFABRRRQAUUUUAFFFFABRRRQAUUUUAFFFFABWJ4k19/D1pb3P2M3EctwluSJAuwuwUE57ZNbdcv8RLZrnwFq/lj97DAbhPZoyHH8qANPUtWnsr2xtLey+1TXTEECQL5agZLnPYcD6ketc54i/5Kb4R/3Ln/ANArc0ENqAOuTIVe7jXyUYYKRdQD7k8n8KxPEf8AyU7wl/uXP/oFAHb0UUUAFFFFABRRRQAUUUUAUNZ1GTStIub9LY3BgjMhjVgpYDk4JrNfxOf+EUtdbisjK90sbQ2yyDc5f7oB6Z5rcuYEubWWBx8siFD9CMVwvw7invNEsY7lGWLSGltUDD78iuy7voFAH1J9KAGeNXlk8TeB2miEUhvZCyBt207RxmvQq4Hx5/yNvgr/AK/pP/QRXfUAFFFFABRRRQAUUUUAFUtU1ax0Wya81G4W3tlIDSMDgfXFXaxPGFh/ang3WbIDLy2coT/e2kr+oFAFu91vT9Pso7y7uBFbyMqo7K3JboMYzzXK+PXEmo+DXXo2sxEcY/hNW9AvV8VWmlXP3rW1gjlc9pJyowPovJ+pHpVX4gf8hPwf/wBhqP8A9BNAHc0UUUAFFFFABRRRQAUUUUAFFFFABRRSEgdaAFrhr7/ks2lf9gub/wBCFdz1rib2GU/F/S5hE5iGmTAuFO0HcOM0AdtRSZrkdd8f2Ol350zT7afVtUHW2tF3bP8AePRaAOvorgRrHxGuP3sPhzTLdDyI57ol/wAcUw+PtY0V1Hinw3PZ2/Q3lq3nRL9ccigC7478q11LwrqUgXbBqyxsxHRXjdf54rKGo3mnePbi8mZnbVNKBtYGPCssuFUfUOCfqa6u/sdK8Z6PalbhZ7Lz4rpHiYEMUYMBn36Gp73w7Z32vabq8oPnWCSLEo6fNjr9MUAS6JpEGiaZFaQgEjLSPjBdycsx+prSoooAKKKKACiiigAooooAKKKKACikyKWgAooooAKKK5C31i8tvGeu2l5evJZWtpFcQRFEGNxYEZAyeQAOe9AHX0Vwem+JNW1vwcJEf7HrUt/LZqERWEZWQjkEHICAE129vG8UCJJM0zqAGkYAFj64AAoAlpkkaSo0ciK6MMMrDII96fRQAgAUAAYA6VxPiP8A5Kd4S/3bn/0Cu3rnNW0G4vvGGh6vG6CGwEokU9TvXAxQB0EkscMbSSuqIoyWY4AFMtbu3vbdbi1njmhf7rxsGB/Gud8cSwf2NHayXc1nLPKPInSEyKsi/MocAfdOMYPWr/hmSUeHdPN7awWV5NHvkt4l2jeeTge/XHvQBs0UZqG3u7e7V2tp45lRijGNgwDDqOO9AE1FFFABRRRQAUyKJIk2xoqLknCjAyTk/qafRQBwXjz/AJG3wV/1/Sf+giu8ZlRSzEBQMkk9K5rxN4eudZ1zw9ewSRrHp1y0sobqwIA4/Kn+M7i2Tw/Ja3N7JZfa2EMdysZYRv1G70BIxz1zjvQBvW11BeQia2mjmiPR42BB/GpawfCskg8OWbXdrBZXMuS8US7FZsn5gPfrj3reoAKKKKACiiigApsiCSNkYZDDBp1FAFDRtHs9B0qHTbCPy7aEYUd/U5rlviD/AMhXwf8A9hqL+RruK5zxRoNxrV7oU1vJGq6fqCXUgbuoBGB780AdC8iRRl5HVEXksxwBQjpIgdGVlYZDKcg1x/j+6WPToII7yCG9BM8NvcLmK72D5om9yDwOua6HRFSPRbFVsxZZgU/ZR/yy4yV/DNAGjRSZAGabFNFOm+GRJEzjchyKAH0UUUAFFFFABRRRQAVyHj66eHSkEMsMjREzz2Ly+W1zAoO9VIOcjOR7iuvqtc6fZ3ckUtzawzSQnMbSRhih9QT0oAyLvxBpPhjw5a3V5JJDAY1WGJ8tKxI4UDqTWCPH+tzL9ot/A2qvadRIzqrEeu3rUejwR+JviXrOoXqiWHRdlrZxPyqOwJZwPXgV6DgUAecal4xvPFmnxaX4XSe21CaXyrwzrtksk7sR/Iiuv8OeGdN8MactpYQgE8yzNy8rd2Y9zXKfEa3XRLzSvF1moiura5SC4ZOPNhY4Kt6816GDkZHSgAxSPGkiMjqGVhgqRkEU6igDzTVNPPw41yHW9M3LoF3MI9QtB92EscCRR2GSM16Sjq6KynKkZBHcV5P8dPF134e0S30+C3t5oNSSSKYSqSQABgj3rmvhR8Vtd1vxDpnhu7jtzarCV8wA7yFXjnNAHv8ASbh60N901GqjaOBQJsk3D1FMM8S9ZEH1YUjIpU5UVlXVnbSZ3wRt9VppJmc5yS0NP7ZbDrcRf99ij7ba/wDPzD/38FcnJpGnFyTY25P+4Kb/AGPpv/Pjb/8AfAq+Rdzl+s1f5V97/wAjrvttr/z8w/8AfwUfbbX/AJ+Yf+/grkf7H03/AJ8bf/vgUf2Ppv8Az42//fAo5F3D6zV/lX3v/I677ba/8/MP/fwUfbbX/n5h/wC/grkf7H03/nxt/wDvgUf2Ppv/AD42/wD3wKORdw+s1f5V97/yHahrN5ZeKJpbVhc2aQoZoVOeDnlfcV1dnewX9rHc27h4pBkMK5i3srW1LG3t44i33ti4zVdXudDvGvLNS9q53XFsv6uo9apxT0RlTrVKTcp6pv7vTy7nb0VXs7yC+tUubaRZInGVYVz+seMZtJ1KSzTw1rd6qAHz7W1LxtkdjWJ6aaaujqK5K60K6ufiNHqO0DTjp4WY/wB+RZMov6k/hVX/AIWHcf8AQmeJf/AI0f8ACwrj/oTPEv8A4BGgZP4Z8P3en+J/EFzcqBZvemayH/XRELt+Yx+BrsK4j/hYVx/0JniX/wAAjR/wsO4/6EzxL/4BGgDts0teVeL/AB5qMnh64mstC8R6XdQYljupLUrGuDyHzwVI45qh4J+L+q6vPHZX+h3F5IeDPYxkn6leg/OgD0/xDr1r4c0WfUrzPlxjCov3nY8BR7k1yFnpnjjxNGL6/wBaOhW8vzRWdrGGkVe25j3qx47AuPEPg22uBizk1Eu4YcFwhKg/rXdgUAec3lz4t8DFb69vv7e0QHFwTEFngX+9xwRW2HTWvE1hqFmZHtxp7SW04BMe5yOT26AcV011FFNayxTKrROhVw3QjHOa4b4ZXDW/gKZlSSeG2ubhbdUGWdFY4C+vtQB1trHqcMhe9u4JYQpyscJU5/M1S8HxOuhedLG8c1xcTTujqQQWckZB9sVj/wDCwrj/AKEzxL/4BGj/AIWFcf8AQmeJf/AI0AdvRXEf8LDuP+hM8S/+ARo/4WHcf9CZ4l/8AjQB29JmuJ/4WHcf9CZ4l/8AAI1wPi34na7oniO3u7Gy1Gyt54/3ljqkG1WIONydx744oA91rkvFviq6026ttF0S0F5rd4CY42PyRJ/ff2qPwP43n8XW26bRL2yKrkzMn7lj/ssaq+G1Wb4o+LZp+biJbeKIHqsWzPHsTQA1PCXi+4j+0XfjWeK6PIjtrdfKX2weTRpHiTWdE16Dw/4sEUjXJ22WpQrtSY/3WHZq7zFcR8V44v8AhCZLg4FxBcQvbt3EnmKBj8zQBqanbtdeM9I3xTGCCGWXeudm/gDOOOma6SsDWPEE2i2VpJ/Y+pai8w+ZbKHzChx/F6Vj/wDCw7j/AKEzxL/4BGgDt6K4j/hYdx/0JniX/wAAjR/wsO4/6EzxL/4BGgDt6TNcT/wsO4/6EzxL/wCARqObx9PNC8beDfE6hwQStmQRn0NAHdZoPSvn7QfjD4g03U302+tJtUjSUxqHj23AAPQgdTXs8mqT33hK6v4rO6tJzayMkFwm2RWCnGR9aAOYu/EWu+K9YudL8JvHaWdoxjudUlTeC392MdyKfN4W8ZWMZudO8Yy3dyo3GC8gXy3PpxyK0fhlDbxfD7STBg+ZFvdu7OSck++a67FAHK+EvE58QpcWepWn2TWbBwtxbNzj0dfY0/y7mbxpfTQs6vBZRxwiTd5RLMSxOPov5Vl3yrD8ZtMaDiSfS5BOB3VW+Un8c1d1LxrNp+oz2i+FteuhE20TW9oWR/dT3FAFnRbnVYdNvp9WaEpHNPt2K+7Adsde2On4VY8HwfZ/CtgCmx3TzHXbjDMSx4/GsT/hYNx/0Jnib/wCNKPiFcD/AJkzxL/4BGgDt6K4j/hYdx/0JniX/wAAjR/wsO4/6EzxL/4BGgDts0teQ+N/H+qpoi3mnaPr+kXFtKGE9xa7YWU8FXzwQe3uKm8CfFfUfEM6WV7oVzNISAbmzj3IPds8D86APWKKTNFAC0GiigDzmS6TwL4/vrm+BTRtd2Mtz/DDOoxhj2BB/SvQY7iGWATxzRvERkOrArj61Hf2FrqdnJaXtvHcW8gw8ci5Brgbn4beD4NUt7AzXkDXe9o7NLpgjBRk4HpzQA3xVexeN9esfDGlMLi2t51udRuIzlEVTwmehYmvSR0rmbvRW8O+FLmDwnbQWtxEvmxx7MiVh1DepPrXDeGvjjBfzx2er6VcRXDHaHtFMgJ/3ev5ZoA9foqKCZbiBJk3BXXcNylTj3B5FMvL22sLV7m7njhhQZZ5GwAKAPLfjr4Tn17QINSS7ggh01XeQS5y+cABcdyeKwvhd8IdZ8PeIdO8R3l3a+T5JYwru3jcvA6Y711jTz/EzW7dIIZI/CtjMJXmcbftsi/dCj+7nmvSgAFAAwAKABvumo1YbRzUtJtHoKBNEbOoUnI/Osu6urdM7p41+rVr7VPUD8qia2tnJVoomPoVFNNGc4Sa0OVk1SwDkG9twf8AroKb/amn/wDP7b/9/BXTnTrAtg2luW6/6sUf2ZYf8+Vv/wB+hV80Tl+r1u6/E5j+1NP/AOf23/7+Cj+1NP8A+f23/wC/grpv7N0/dt+x22T28taX+zLD/nyt/wDv0KOeIfV63dficx/amn/8/tv/AN/BR/amn/8AP7b/APfwV0w03Tz0s7Y/SNaX+zdPzj7HbZ9PLWjniH1et3X4nOwXdtckiCeOQr12NnFVna41S7bT9PO3BxPc9oh6D1ai+0u7l8UXFtpsKQQyQIJJgMBBz0Hcmur03T4NMs0tbdNqJ1J6se5PuaptLVGNOnUqtxlok9X39P8AMXTrC30yyjtbZNsaD8SfU+9W6KKxPUjFRVlsFFFFAwooooAzdb0Sy1+yFlqCvJa7w7xBiA+OQG9RmrFjp1nptusFlaxW8SjASNQo/SrVFAHPeMfDh8S6H9mhm8i8gkW4tZv7kq9Pw7fjWBafEV9KjFp4r0q9sb2MbWligaWKU+qlfX0r0CsPxf4gh8MeGbzVpVVzCmI0P8bnhR+dAHKan4q1Hxnbvo/hWxu445xsn1K5iMSRIeu0Hkmu10DRrfw/oVppdtzHbxhNx6se5P1PNP0XU4NY0e11G2I8q4jDjHbI6VfoAKQnAJ9KWg9KAM+y1rTtRjnktLuOVIGKysOiEdQfcUt1rGn2VvBcXF0iQzkLE/UOT0xj1rgrJXuLrxj4Yjdle41CSR2XgpFJErk59ycfjV3wPP8A2/oehKwJi0u3Xzc9DOAVA/4CAT+IoA75TkZrGuPCukXetnV7y0W6uwoRGm+YRqOyg8CtqigBFVVUKoAA6ACuH8UaNq2neIofFfh6EXNwsQhvLInH2iMdCD/eFdzRQBwqfFTRFTbd2up2tyPvW8lm5YH04GDVJLfVfiDrljeXthNp3h2xlE0cNwMS3Tj7pK9lrc8Z+MrLwi2mC4VWa8uRGf8AZT+JvwyK6pCGUMvIIyKAFooooAzl1vT21ltIFx/p6p5hh2NkL65xjFPk1ayitrm4a4QxWpKzMuW2EdQcelclr1w2m/EnT5o13S3umy28Sj+KQOpX+ZP0BrK0C0MGreIfCZkeQy3yXEjMefJeMM5/FgR+NAHpFjewajZx3ds5eGQbkYqVyPXBqSaPzonj3Mu5SNynBGfSnIoRAqjCgYAHanUAY+i+F9G8PxBNOsYom7yYy7H1LHk1rOoZSpGQRg06igDzS1/tX4bXlzAbGfUfDU8hlha2XdJaEnJUr3X6VoS/FLSZY9ml2Wp6heNwlvHaOpJ9yRgV3ZrlbvxjY2nj2x8MkJ5tzCzl/wC6/VV/EA0AVfCGhap/al74m8QKianeqI47dTkW0I5C59c9a7SiigANUItYsJtTk02O6Rr2JQzwjO5QehNX64HU7xtK+KTeWAZdR0gJEP70iSkD/wBD/SgDspdTs4LSe7kuUEEBZZZM5CEHBB+lTWt1DeW0dxbyCSKQZRh0I9a838NQsG1vwg0jyP8A2pI8zscnyGCyMT/vE7f+BGvTUUIiqoAUDAA7UAZet+H9P8QxwQ6nEZ4IZPMEJbCM2ONw74q9a2dtYwLBa28cES9EjUKB+VT0UAGKKKKACiiq1zqFnZuiXNzFE0hwgdwCx9vWgCya+c/Gnje6b4rW+p2YdrXSZfKjIBKuAcSH6ckV9BXF7ZxOkE9xEjy8IjMAX+nrXD6jYWcXxU8O2UVtElsunXX7oINpBwMYoA7u0uYr6zhuoWDRTIHUjuCK8+i+EOjvquq3c5miae5861ltpSjw5HIGOPvZr0K1tYbO2S3t41jhQYRFHCj0FTUAcMPBnie3Xy7Xx5fCEcKJrWORgP8AePWiP4aW15cLP4h1jUdadTkRzvsiz/uLXc0UARQW8VtCkMEaxxINqogwAPpUtFFABRRRQAVy0Tv/AMLNuU3Ns/sxDtzxnea6mub1jRdS/t6LXNFmthdCA28sF0GEcqZyPmXlSD7GgChdXz2XxA1e45dLfQY5hGW4JEkp/pRbeLNXNro2o3ulW8On6k0KApcFpEMi5U424xnjrmp7bw3qNwdYv9UuLY6lqFp9kRIAfKgjAbAyeW5Ykn9Klm8OXMnhvQdME0Qk06S1aRucN5QAOPrjigDnE1O8sfGviXV9WtYWt9Mt4xH5c7MyKVyFVcAZY4z710dvr+q2+oWMGtabBaxX7GOF4ZzIUfaWCuCB1APIzyKZe+E21C58R+dcKkOqxRJGUHzRsi4DH8QDRHpGu6lqWnya3LYLb6fJ5yi13Fp5NpUFt33QMk4Gee9AGRoWuXGn6VLBbw/a7+81m7ht4nk2rw7EljzhQBVvT7nVJfiOsWp28cDrpRIEMpdH/e9RkAg/hSx+ENQtLWKe0urcajbalcXsBcExskpIKNjkcHqOhAq7p2ka03ildb1SSyUfYzbCC23HZ84bO443Z+goA6cLg5xz3paKKACiiigAooooAKKKKACiiigAryn40WOr6poxS1jCabYxm7uZXONxHCqPU9TXq1cr8SB/xbnXv+vRqAMn4T2GsaN4eOm6nGDCAs9pMhyrI4yV9iD/ADr0Csvw9/yLemf9esf/AKCK080ALRRRQBm2mh2Vnq+oanFGftV/s85if7ihQB6cCl0XRLLQbE2dihSIyPKcnJLMxJ/nWjRQAUUUUAFBoooA8G+LWh63rniO2u5FWCxM6WFmJG5Zm5L47DP8q9b8H/2lH4ZtLXWIil/ar5EpzkSbeAwPcEYNYHxO4j8O/wDYXh/rXeDpQAtFJmloAo3Gk2l1qlpqM0e65tA4hbP3dwwf5UkGj2dtrF3qscWLy7jjjlcnqqZwB6dTV+igAooooAKKKKAGSNsjZsFsAnA6mvnfVPDXiy9+JMWossUeq3G6/t4C/KpGRhCegOMCvovFcLqA/wCLx6P/ANg2f+YoA7KxnkuLGCaaFoZXQF426qe4qxSZozQAtZlxoVlda9aazKha7tIniiOeAHIJ49eK06KAMyz0KysdYv8AVYUP2u+2CZieyjAxWnRRQAUUUUAFFFFABXGeI0S+8f8AhexZFYQ+feMCP7qhR+rV2dYWt+HDqmoWepWt9JY6jZhljnVA4KN95WU9QcCgBL+CK88V6VGyKxtYprk5AO0nai/+hN+VYl/83xl0gH+DTJyPbLCuo0zSvsDzTzXL3V3NgSTuACQM4AA4AGTx71y83zfGi1xzt0hyfbLigDuaKKKACiiigAooooAKKKKACiiigAxRiiigAxRiiigAoxRRQAUUUUAFFFFABRRRQAUUUUAFFFFABXLfEn/knGvf9ejV1Nct8Sf+Sca9/wBejf0oAx/ExLfDHTLeNnWa5+yQRsjFWBYqMgj2zW14m0yB/DltpcYdPMnhhjKOwYfMC2DnP3Q1VrrQ59d8EaNHaTpBd2y29zA0i5XcgBwR6HpWnZ2Wq3l7bXmsLbRG2BMUFu5dS5GC5JA7EgDHegDaiiSGJIo12oowo9BT6KKACiiigAooooAKKKKAOC+J3+r8O/8AYXh/rU+m263vxP1m4+Yx2VvDGF3naJGBYnGcZxioPid/q/Dv/YXh/rWh/YutaV4m1LUtJNnPb6mUaaO4ZkMTqu3cCAcggDjigCzpllDN4w1i+Cn90IoFO87d23cxxnGfmWukqhpVgdOszHJL5s8jmWaXGN7t1OO3p9BV+gAooooAKKKKACiiigArhtQ/5LHo/wD2DJ/5iu5rhtQ/5LHo/wD2DZ/5igCbR4UvPiV4guhvMdnFb26rvO3zCGdzjOM4KCtLSbOBvFGsXyht4ZIR8xKghcsQOgJyM/Sqcei61o/iLVLzSWs5rTVHWaRLlmVoZAoUkYB3AgDjit7StP8A7Os/KeUzTOxkmlIxvc9Tjt9KAL9FFFABRRRQAUUUUAFFFFABRRRQAVww+b41H/Z0b+cgrua5tNBuR8QZdfZ4/szWAtlUH5t27JJoA6SiiigAooooAKKKKACiiigAooooAKKKKACiiigAooooAKKKKACiiigAooooAKKKKACiiigArlviT/yTjXv+vRq6ms7XdIh1/Q7zSrh3SK6jMbsn3gD6ZoAb4d/5FvTP+vWP/wBBFadV7G1SxsYLSNiyQxrGpbqQBirFABRRRQAUUUUAFFFFABRRRQBwXxO/1fh3/sLw/wBa7wdKx9f8PW3iEWIuJZY/slytynl45Zexz2rYHSgBaKKKACiiigAooooAKKKKACuG1D/ksej/APYNn/mK7msefQLefxPba80souLeB4FQY2lW6k+/FAGxRRRQAUUUUAFFFFABRRRQAUUUUAFFFFACMcDpn2rlIPE+p3erXukRaQi39s6ORJPhBA3RywB+bqNozyOtdJepcvZyrZypFcFSI3kXcqn1I71ztr4VvbbX4dYGqk3EsPlX58ofv8HK7R/AByO/B9eaAOqHSigdKKACiiigAooooAKKKKACiiigAooooAKKKKACiiigAooooAKKKKACiiigAooooAKKKKAA9K4ibVNcPjG58Prf2yC4txcwTCLmAA4Zdp+8T8pyfU12k0fnQvGWZQ6ldyHBGe4PrWCPBmlhrORnu3ntXZ/Pa4bzJsjBEjdWBwOPYUAb8YIQBjuYDk+tOzXPafr00lxqcl0h+yQ3X2eDyY2kJ2jknaD3zRr+tGHwrqF9ZPNFNGm2NnhKneSAvDjnkjtQB0NFRWokFpCJm3ShF3tjqccmpaACiiigAooooAKD0oooA5TxvrOo+HrG31S1mhFtDMgngccyqxwQG7Y61uaXFex27NfXaXEkjbxsj2qgP8I9QPU1VvvDGn6ncXcl8bi4W5i8oxSSkxxgjBKL0Unuap/v9G1HRtE05jJCwd7iS4kLyFFXGcnuSRQB0tFFFABRRRQAUUUUAFFFFACGuHh1TXp/F2oeHmv7ZCI0uo50iBMcecGMKepzjk9jXaXMAuraWAySRiRSu+NtrLkdQexrEXwfpaXFjcA3JntAw80ztum3YJ8w9X5AP1H4UAb44AzzS5rk4/FFzDpGr6ndwbooJ5UtUiRm3LGMfMQDjJB5qbXdambwnJe6dJLBcuY0jLRYIZmA6OOetAHTZopkQYRqHOWAGT6mn0AFFFFABRRRQAUUUUAFFFFABRRRQAUUUUAFFFFABRRRQAUUUUAFFFFABRRRQAUUUUAFFFFABRRRQAUUUUAFFFFABRRRQAUUUUAFIelLRQBTsNNtdNWYWyFRNK0r5YnLHknmk1PS7bVrYW92rtEHV9qsVyVII6e4Bq7RQAgGABS0UUAFFFFABRRRQAUUUUAFU5dNtZtTh1B0JuYUMaNuOACcnjpVyigAooooAKKKKACiiigAooooAKQ0tFAGdDo1jBp09hHEfs85cyKWJzu6/wA6de6Ta38EEM4fy4HWRFVyPmXp+VX6KAEHFLRRQAUUUUAFFFFABRRRQB//2Q=="/>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7224" name="AutoShape 8" descr="data:image/jpeg;base64,/9j/4AAQSkZJRgABAQAAAQABAAD/2wBDAAgGBgcGBQgHBwcJCQgKDBQNDAsLDBkSEw8UHRofHh0aHBwgJC4nICIsIxwcKDcpLDAxNDQ0Hyc5PTgyPC4zNDL/2wBDAQkJCQwLDBgNDRgyIRwhMjIyMjIyMjIyMjIyMjIyMjIyMjIyMjIyMjIyMjIyMjIyMjIyMjIyMjIyMjIyMjIyMjL/wAARCADJ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rltY8ZJp1vqd1bWjXVtpbql24cLgnGQvqQCCaAOpopkMqzwRyp911DD6EU+gAooooAKKKKACiiigAooooAKKKKACiiigAooooAKKKKACiiigAooooAKKKKACiiigAooooAKKKKACiiigAooooAKKKKACiiigAooooAKKKKACiiigAooooAKKKKACiiigAooooAKKKKACiiigAooooAKKKKACiiigBDXBt4XJbVNIudUtBpuoagb2RA2JyCwYxnPGMqOfTjHejxDf6p4j8Tnwrot21nBbxCXUryP76hvuxp7nnmpE+E/hTyNstrcTTHrcSXLmQn1zmgDt0CqgVRhQMAD0p1ecW8l/8PdestPub2a+8O6hJ5MElwd0lrKeilu6mvR6ACiiigAooooAKKKKACiiigAooooAKKKKACiiigAooooAKKKKACiiigAooooAKKKKACkzS1weseJL+e38VTWNyLSLQ4yqNsDGWYJvIOf4eQuPegDvKKpaRcXF3pFncXUYjuJYUeRB/CxAJFXaACiiigAooooAKKKKACiig9KADNFcJq3iO/uLDxPeWV2LSLRiYoiEDGSVVDNuz25AwPeux0yaa50q0nuY/LnkhR5E/usVBI/OgC1RRRQAUUUUAFFFFABRRRQAUUVyWr+MZLW21m5sLVJ4NHOLppHK7iBllTHcA9+/FAHW0VFazrdWsVwoIWRA4B6jIzUtABRRRQAUUUUAFFFFABRRRQAUUUUAcD4NP2Xx/wCMbOfi5kmhuEz1aMqQMewP8676uU8VeFJ9UvLbWNHu/sOt2gKxzEZWVD1Rx3H8qyB4h+IMBFpJ4UtJrnGBPHdgRn3weaAHfFllm0Gw0+Mbry6v4VtwOuQck/lXfjgVxeg+FdTn1pfEPiq4iuNSRSttbw/6m2U+nq3vXa0AFFFFABRRRQAUUUUAFFFFABRRRQAUUUUAFFFFABRRRQAUUUUAFFFFABRRRQAUUUUAFYL+EtKk1K6vWSX/AEt0luIPMPlSuuNrFfXgflW9Wdd61ZWWrWOmzSBbm93+SvrtGTQBROrXSeJL2AqpsLO2iLBFLOZHLdgOwX9auf2tDPaXUiC4i8qIuWkiKY47ZFWYdPtob6e9jixcThRI+TyAMDjtTr2yh1CzltbhS0Mq7XUMVyPTIoAo+GpLmbw5YTXkrS3EkQd3fGTnntWtUdvAltbxwRAiONQqgnOAKkoAKKKKACiiigAoPSiigDBbwlpbX11cskpW6lWae38w+U8gwAxX14H5U+1vr248UXtoPKFjaxIMDO4u2T6elWNS12x0u/0+yupds1/I0cI9SBmrEGnWtve3F5FFtnuCPNfJ+bAwKALdFFFABRRRQAUUUUAFFFFACGuPXwTJv1W0kv1bSdSvDeTQiP8AeklgzJvzjaSPTOMiuxrO1PWbLSZ7GK6kCPezi3hHqxBP9P1FAEMWsoNbutM8nyoLSCN2nYgLubOF/Jf1pY9dtrvRJdRtZYyqRs+GOcYz1wfanQ6LBHe6hcSnz1vXV2ikUFV2qFGPyqofC9qnh6bR7VvsyTKUeWONQxBJPp70AaOj3U99o9ndXSIk80KySImdoJGcDNXqitofs9tFCDkRoFBxjoMVLQAUUUUAFFFFABRRRQAUUUUAIa8W1f4gi0+NttEJ/wDiW2wNjMM8Zbqfwbb+VezyoZImQMVLAjcOo968iuvAOgr8RrDR3tjJDPp800sjt+8eTcPnz60AevgggEdDS1BZW32OyhtvMeQRIEDv1OPWp6ACiiigAooooAKKKKACiiigAooooAKKKKACiiigAooooAKKKKACiiigAooooAKKKKAA9K+b/G+v6vqPxMh1bTbe5lt9PlxZlIyRII+ZCvqOucdq+kCMgg9DXDeII1j+JfhFEUKoS5wAMAfJQB1ul6hDqul21/Acxzxhx7ZHSrlMjjSJdsaqq5zhRin0AFFFFABRRRQAUUUUAFBoo60AfOXxP1fVdU8fwT6bBcPDYSeRaOiEh5V+Z9vqc9cele+aBqket6DZalHwLiJXKnqrY+YH3ByPwrkPHUaR+LPBSooVft8nAGB90V30caRqQihQSScDHJ70AOooooAKKKKACiiigAooooAQ18+fFvWNT1XxlawabBcSQ6dKIonjQkNcH5iAe7DHT2r6EIzXCePYki1PweqIqg63GcKMc4agDovC2sjXvDlnf4xI6YlUjBVxwwI7HNbNMSJI87FVdxycDGT60+gAooooAKKKKACiiigAooooAK5rV9X1Gw8W6LZI8IsL8yI5ZCWDqu4AHPcA10tcp44sr6eDR7vTIPOvLTUonVTwNrZVsnsMNk/SgDRiu9QuvEk0MEkI023jAlJQlmlP8IOewxn6isC9/wCSy6V/2C5v/QhXW6ZYpp9kkAbe3LSOerseSfzrkr3/AJLLpX/YLm/9CFAHc0UUUAFFFFABRVae/tLadIZ7qGKWT7iPIFLfQHrUxkUMVLruA3EZ6D1oAfRVe1vrW9DNa3MM4U4YxOGwfwqxQAUUUUAFFFFABRRRQAUUUUAFFFFABRRRQAUUUUAFFFFABWJ4k19/D1pb3P2M3EctwluSJAuwuwUE57ZNbdcv8RLZrnwFq/lj97DAbhPZoyHH8qANPUtWnsr2xtLey+1TXTEECQL5agZLnPYcD6ketc54i/5Kb4R/3Ln/ANArc0ENqAOuTIVe7jXyUYYKRdQD7k8n8KxPEf8AyU7wl/uXP/oFAHb0UUUAFFFFABRRRQAUUUUAUNZ1GTStIub9LY3BgjMhjVgpYDk4JrNfxOf+EUtdbisjK90sbQ2yyDc5f7oB6Z5rcuYEubWWBx8siFD9CMVwvw7invNEsY7lGWLSGltUDD78iuy7voFAH1J9KAGeNXlk8TeB2miEUhvZCyBt207RxmvQq4Hx5/yNvgr/AK/pP/QRXfUAFFFFABRRRQAUUUUAFUtU1ax0Wya81G4W3tlIDSMDgfXFXaxPGFh/ang3WbIDLy2coT/e2kr+oFAFu91vT9Pso7y7uBFbyMqo7K3JboMYzzXK+PXEmo+DXXo2sxEcY/hNW9AvV8VWmlXP3rW1gjlc9pJyowPovJ+pHpVX4gf8hPwf/wBhqP8A9BNAHc0UUUAFFFFABRRRQAUUUUAFFFFABRRSEgdaAFrhr7/ks2lf9gub/wBCFdz1rib2GU/F/S5hE5iGmTAuFO0HcOM0AdtRSZrkdd8f2Ol350zT7afVtUHW2tF3bP8AePRaAOvorgRrHxGuP3sPhzTLdDyI57ol/wAcUw+PtY0V1Hinw3PZ2/Q3lq3nRL9ccigC7478q11LwrqUgXbBqyxsxHRXjdf54rKGo3mnePbi8mZnbVNKBtYGPCssuFUfUOCfqa6u/sdK8Z6PalbhZ7Lz4rpHiYEMUYMBn36Gp73w7Z32vabq8oPnWCSLEo6fNjr9MUAS6JpEGiaZFaQgEjLSPjBdycsx+prSoooAKKKKACiiigAooooAKKKKACikyKWgAooooAKKK5C31i8tvGeu2l5evJZWtpFcQRFEGNxYEZAyeQAOe9AHX0Vwem+JNW1vwcJEf7HrUt/LZqERWEZWQjkEHICAE129vG8UCJJM0zqAGkYAFj64AAoAlpkkaSo0ciK6MMMrDII96fRQAgAUAAYA6VxPiP8A5Kd4S/3bn/0Cu3rnNW0G4vvGGh6vG6CGwEokU9TvXAxQB0EkscMbSSuqIoyWY4AFMtbu3vbdbi1njmhf7rxsGB/Gud8cSwf2NHayXc1nLPKPInSEyKsi/MocAfdOMYPWr/hmSUeHdPN7awWV5NHvkt4l2jeeTge/XHvQBs0UZqG3u7e7V2tp45lRijGNgwDDqOO9AE1FFFABRRRQAUyKJIk2xoqLknCjAyTk/qafRQBwXjz/AJG3wV/1/Sf+giu8ZlRSzEBQMkk9K5rxN4eudZ1zw9ewSRrHp1y0sobqwIA4/Kn+M7i2Tw/Ja3N7JZfa2EMdysZYRv1G70BIxz1zjvQBvW11BeQia2mjmiPR42BB/GpawfCskg8OWbXdrBZXMuS8US7FZsn5gPfrj3reoAKKKKACiiigApsiCSNkYZDDBp1FAFDRtHs9B0qHTbCPy7aEYUd/U5rlviD/AMhXwf8A9hqL+RruK5zxRoNxrV7oU1vJGq6fqCXUgbuoBGB780AdC8iRRl5HVEXksxwBQjpIgdGVlYZDKcg1x/j+6WPToII7yCG9BM8NvcLmK72D5om9yDwOua6HRFSPRbFVsxZZgU/ZR/yy4yV/DNAGjRSZAGabFNFOm+GRJEzjchyKAH0UUUAFFFFABRRRQAVyHj66eHSkEMsMjREzz2Ly+W1zAoO9VIOcjOR7iuvqtc6fZ3ckUtzawzSQnMbSRhih9QT0oAyLvxBpPhjw5a3V5JJDAY1WGJ8tKxI4UDqTWCPH+tzL9ot/A2qvadRIzqrEeu3rUejwR+JviXrOoXqiWHRdlrZxPyqOwJZwPXgV6DgUAecal4xvPFmnxaX4XSe21CaXyrwzrtksk7sR/Iiuv8OeGdN8MactpYQgE8yzNy8rd2Y9zXKfEa3XRLzSvF1moiura5SC4ZOPNhY4Kt6816GDkZHSgAxSPGkiMjqGVhgqRkEU6igDzTVNPPw41yHW9M3LoF3MI9QtB92EscCRR2GSM16Sjq6KynKkZBHcV5P8dPF134e0S30+C3t5oNSSSKYSqSQABgj3rmvhR8Vtd1vxDpnhu7jtzarCV8wA7yFXjnNAHv8ASbh60N901GqjaOBQJsk3D1FMM8S9ZEH1YUjIpU5UVlXVnbSZ3wRt9VppJmc5yS0NP7ZbDrcRf99ij7ba/wDPzD/38FcnJpGnFyTY25P+4Kb/AGPpv/Pjb/8AfAq+Rdzl+s1f5V97/wAjrvttr/z8w/8AfwUfbbX/AJ+Yf+/grkf7H03/AJ8bf/vgUf2Ppv8Az42//fAo5F3D6zV/lX3v/I677ba/8/MP/fwUfbbX/n5h/wC/grkf7H03/nxt/wDvgUf2Ppv/AD42/wD3wKORdw+s1f5V97/yHahrN5ZeKJpbVhc2aQoZoVOeDnlfcV1dnewX9rHc27h4pBkMK5i3srW1LG3t44i33ti4zVdXudDvGvLNS9q53XFsv6uo9apxT0RlTrVKTcp6pv7vTy7nb0VXs7yC+tUubaRZInGVYVz+seMZtJ1KSzTw1rd6qAHz7W1LxtkdjWJ6aaaujqK5K60K6ufiNHqO0DTjp4WY/wB+RZMov6k/hVX/AIWHcf8AQmeJf/AI0f8ACwrj/oTPEv8A4BGgZP4Z8P3en+J/EFzcqBZvemayH/XRELt+Yx+BrsK4j/hYVx/0JniX/wAAjR/wsO4/6EzxL/4BGgDts0teVeL/AB5qMnh64mstC8R6XdQYljupLUrGuDyHzwVI45qh4J+L+q6vPHZX+h3F5IeDPYxkn6leg/OgD0/xDr1r4c0WfUrzPlxjCov3nY8BR7k1yFnpnjjxNGL6/wBaOhW8vzRWdrGGkVe25j3qx47AuPEPg22uBizk1Eu4YcFwhKg/rXdgUAec3lz4t8DFb69vv7e0QHFwTEFngX+9xwRW2HTWvE1hqFmZHtxp7SW04BMe5yOT26AcV011FFNayxTKrROhVw3QjHOa4b4ZXDW/gKZlSSeG2ubhbdUGWdFY4C+vtQB1trHqcMhe9u4JYQpyscJU5/M1S8HxOuhedLG8c1xcTTujqQQWckZB9sVj/wDCwrj/AKEzxL/4BGj/AIWFcf8AQmeJf/AI0AdvRXEf8LDuP+hM8S/+ARo/4WHcf9CZ4l/8AjQB29JmuJ/4WHcf9CZ4l/8AAI1wPi34na7oniO3u7Gy1Gyt54/3ljqkG1WIONydx744oA91rkvFviq6026ttF0S0F5rd4CY42PyRJ/ff2qPwP43n8XW26bRL2yKrkzMn7lj/ssaq+G1Wb4o+LZp+biJbeKIHqsWzPHsTQA1PCXi+4j+0XfjWeK6PIjtrdfKX2weTRpHiTWdE16Dw/4sEUjXJ22WpQrtSY/3WHZq7zFcR8V44v8AhCZLg4FxBcQvbt3EnmKBj8zQBqanbtdeM9I3xTGCCGWXeudm/gDOOOma6SsDWPEE2i2VpJ/Y+pai8w+ZbKHzChx/F6Vj/wDCw7j/AKEzxL/4BGgDt6K4j/hYdx/0JniX/wAAjR/wsO4/6EzxL/4BGgDt6TNcT/wsO4/6EzxL/wCARqObx9PNC8beDfE6hwQStmQRn0NAHdZoPSvn7QfjD4g03U302+tJtUjSUxqHj23AAPQgdTXs8mqT33hK6v4rO6tJzayMkFwm2RWCnGR9aAOYu/EWu+K9YudL8JvHaWdoxjudUlTeC392MdyKfN4W8ZWMZudO8Yy3dyo3GC8gXy3PpxyK0fhlDbxfD7STBg+ZFvdu7OSck++a67FAHK+EvE58QpcWepWn2TWbBwtxbNzj0dfY0/y7mbxpfTQs6vBZRxwiTd5RLMSxOPov5Vl3yrD8ZtMaDiSfS5BOB3VW+Un8c1d1LxrNp+oz2i+FteuhE20TW9oWR/dT3FAFnRbnVYdNvp9WaEpHNPt2K+7Adsde2On4VY8HwfZ/CtgCmx3TzHXbjDMSx4/GsT/hYNx/0Jnib/wCNKPiFcD/AJkzxL/4BGgDt6K4j/hYdx/0JniX/wAAjR/wsO4/6EzxL/4BGgDts0teQ+N/H+qpoi3mnaPr+kXFtKGE9xa7YWU8FXzwQe3uKm8CfFfUfEM6WV7oVzNISAbmzj3IPds8D86APWKKTNFAC0GiigDzmS6TwL4/vrm+BTRtd2Mtz/DDOoxhj2BB/SvQY7iGWATxzRvERkOrArj61Hf2FrqdnJaXtvHcW8gw8ci5Brgbn4beD4NUt7AzXkDXe9o7NLpgjBRk4HpzQA3xVexeN9esfDGlMLi2t51udRuIzlEVTwmehYmvSR0rmbvRW8O+FLmDwnbQWtxEvmxx7MiVh1DepPrXDeGvjjBfzx2er6VcRXDHaHtFMgJ/3ev5ZoA9foqKCZbiBJk3BXXcNylTj3B5FMvL22sLV7m7njhhQZZ5GwAKAPLfjr4Tn17QINSS7ggh01XeQS5y+cABcdyeKwvhd8IdZ8PeIdO8R3l3a+T5JYwru3jcvA6Y711jTz/EzW7dIIZI/CtjMJXmcbftsi/dCj+7nmvSgAFAAwAKABvumo1YbRzUtJtHoKBNEbOoUnI/Osu6urdM7p41+rVr7VPUD8qia2tnJVoomPoVFNNGc4Sa0OVk1SwDkG9twf8AroKb/amn/wDP7b/9/BXTnTrAtg2luW6/6sUf2ZYf8+Vv/wB+hV80Tl+r1u6/E5j+1NP/AOf23/7+Cj+1NP8A+f23/wC/grpv7N0/dt+x22T28taX+zLD/nyt/wDv0KOeIfV63dficx/amn/8/tv/AN/BR/amn/8AP7b/APfwV0w03Tz0s7Y/SNaX+zdPzj7HbZ9PLWjniH1et3X4nOwXdtckiCeOQr12NnFVna41S7bT9PO3BxPc9oh6D1ai+0u7l8UXFtpsKQQyQIJJgMBBz0Hcmur03T4NMs0tbdNqJ1J6se5PuaptLVGNOnUqtxlok9X39P8AMXTrC30yyjtbZNsaD8SfU+9W6KKxPUjFRVlsFFFFAwooooAzdb0Sy1+yFlqCvJa7w7xBiA+OQG9RmrFjp1nptusFlaxW8SjASNQo/SrVFAHPeMfDh8S6H9mhm8i8gkW4tZv7kq9Pw7fjWBafEV9KjFp4r0q9sb2MbWligaWKU+qlfX0r0CsPxf4gh8MeGbzVpVVzCmI0P8bnhR+dAHKan4q1Hxnbvo/hWxu445xsn1K5iMSRIeu0Hkmu10DRrfw/oVppdtzHbxhNx6se5P1PNP0XU4NY0e11G2I8q4jDjHbI6VfoAKQnAJ9KWg9KAM+y1rTtRjnktLuOVIGKysOiEdQfcUt1rGn2VvBcXF0iQzkLE/UOT0xj1rgrJXuLrxj4Yjdle41CSR2XgpFJErk59ycfjV3wPP8A2/oehKwJi0u3Xzc9DOAVA/4CAT+IoA75TkZrGuPCukXetnV7y0W6uwoRGm+YRqOyg8CtqigBFVVUKoAA6ACuH8UaNq2neIofFfh6EXNwsQhvLInH2iMdCD/eFdzRQBwqfFTRFTbd2up2tyPvW8lm5YH04GDVJLfVfiDrljeXthNp3h2xlE0cNwMS3Tj7pK9lrc8Z+MrLwi2mC4VWa8uRGf8AZT+JvwyK6pCGUMvIIyKAFooooAzl1vT21ltIFx/p6p5hh2NkL65xjFPk1ayitrm4a4QxWpKzMuW2EdQcelclr1w2m/EnT5o13S3umy28Sj+KQOpX+ZP0BrK0C0MGreIfCZkeQy3yXEjMefJeMM5/FgR+NAHpFjewajZx3ds5eGQbkYqVyPXBqSaPzonj3Mu5SNynBGfSnIoRAqjCgYAHanUAY+i+F9G8PxBNOsYom7yYy7H1LHk1rOoZSpGQRg06igDzS1/tX4bXlzAbGfUfDU8hlha2XdJaEnJUr3X6VoS/FLSZY9ml2Wp6heNwlvHaOpJ9yRgV3ZrlbvxjY2nj2x8MkJ5tzCzl/wC6/VV/EA0AVfCGhap/al74m8QKianeqI47dTkW0I5C59c9a7SiigANUItYsJtTk02O6Rr2JQzwjO5QehNX64HU7xtK+KTeWAZdR0gJEP70iSkD/wBD/SgDspdTs4LSe7kuUEEBZZZM5CEHBB+lTWt1DeW0dxbyCSKQZRh0I9a838NQsG1vwg0jyP8A2pI8zscnyGCyMT/vE7f+BGvTUUIiqoAUDAA7UAZet+H9P8QxwQ6nEZ4IZPMEJbCM2ONw74q9a2dtYwLBa28cES9EjUKB+VT0UAGKKKKACiiq1zqFnZuiXNzFE0hwgdwCx9vWgCya+c/Gnje6b4rW+p2YdrXSZfKjIBKuAcSH6ckV9BXF7ZxOkE9xEjy8IjMAX+nrXD6jYWcXxU8O2UVtElsunXX7oINpBwMYoA7u0uYr6zhuoWDRTIHUjuCK8+i+EOjvquq3c5miae5861ltpSjw5HIGOPvZr0K1tYbO2S3t41jhQYRFHCj0FTUAcMPBnie3Xy7Xx5fCEcKJrWORgP8AePWiP4aW15cLP4h1jUdadTkRzvsiz/uLXc0UARQW8VtCkMEaxxINqogwAPpUtFFABRRRQAVy0Tv/AMLNuU3Ns/sxDtzxnea6mub1jRdS/t6LXNFmthdCA28sF0GEcqZyPmXlSD7GgChdXz2XxA1e45dLfQY5hGW4JEkp/pRbeLNXNro2o3ulW8On6k0KApcFpEMi5U424xnjrmp7bw3qNwdYv9UuLY6lqFp9kRIAfKgjAbAyeW5Ykn9Klm8OXMnhvQdME0Qk06S1aRucN5QAOPrjigDnE1O8sfGviXV9WtYWt9Mt4xH5c7MyKVyFVcAZY4z710dvr+q2+oWMGtabBaxX7GOF4ZzIUfaWCuCB1APIzyKZe+E21C58R+dcKkOqxRJGUHzRsi4DH8QDRHpGu6lqWnya3LYLb6fJ5yi13Fp5NpUFt33QMk4Gee9AGRoWuXGn6VLBbw/a7+81m7ht4nk2rw7EljzhQBVvT7nVJfiOsWp28cDrpRIEMpdH/e9RkAg/hSx+ENQtLWKe0urcajbalcXsBcExskpIKNjkcHqOhAq7p2ka03ildb1SSyUfYzbCC23HZ84bO443Z+goA6cLg5xz3paKKACiiigAooooAKKKKACiiigAryn40WOr6poxS1jCabYxm7uZXONxHCqPU9TXq1cr8SB/xbnXv+vRqAMn4T2GsaN4eOm6nGDCAs9pMhyrI4yV9iD/ADr0Csvw9/yLemf9esf/AKCK080ALRRRQBm2mh2Vnq+oanFGftV/s85if7ihQB6cCl0XRLLQbE2dihSIyPKcnJLMxJ/nWjRQAUUUUAFBoooA8G+LWh63rniO2u5FWCxM6WFmJG5Zm5L47DP8q9b8H/2lH4ZtLXWIil/ar5EpzkSbeAwPcEYNYHxO4j8O/wDYXh/rXeDpQAtFJmloAo3Gk2l1qlpqM0e65tA4hbP3dwwf5UkGj2dtrF3qscWLy7jjjlcnqqZwB6dTV+igAooooAKKKKAGSNsjZsFsAnA6mvnfVPDXiy9+JMWossUeq3G6/t4C/KpGRhCegOMCvovFcLqA/wCLx6P/ANg2f+YoA7KxnkuLGCaaFoZXQF426qe4qxSZozQAtZlxoVlda9aazKha7tIniiOeAHIJ49eK06KAMyz0KysdYv8AVYUP2u+2CZieyjAxWnRRQAUUUUAFFFFABXGeI0S+8f8AhexZFYQ+feMCP7qhR+rV2dYWt+HDqmoWepWt9JY6jZhljnVA4KN95WU9QcCgBL+CK88V6VGyKxtYprk5AO0nai/+hN+VYl/83xl0gH+DTJyPbLCuo0zSvsDzTzXL3V3NgSTuACQM4AA4AGTx71y83zfGi1xzt0hyfbLigDuaKKKACiiigAooooAKKKKACiiigAxRiiigAxRiiigAoxRRQAUUUUAFFFFABRRRQAUUUUAFFFFABXLfEn/knGvf9ejV1Nct8Sf+Sca9/wBejf0oAx/ExLfDHTLeNnWa5+yQRsjFWBYqMgj2zW14m0yB/DltpcYdPMnhhjKOwYfMC2DnP3Q1VrrQ59d8EaNHaTpBd2y29zA0i5XcgBwR6HpWnZ2Wq3l7bXmsLbRG2BMUFu5dS5GC5JA7EgDHegDaiiSGJIo12oowo9BT6KKACiiigAooooAKKKKAOC+J3+r8O/8AYXh/rU+m263vxP1m4+Yx2VvDGF3naJGBYnGcZxioPid/q/Dv/YXh/rWh/YutaV4m1LUtJNnPb6mUaaO4ZkMTqu3cCAcggDjigCzpllDN4w1i+Cn90IoFO87d23cxxnGfmWukqhpVgdOszHJL5s8jmWaXGN7t1OO3p9BV+gAooooAKKKKACiiigArhtQ/5LHo/wD2DJ/5iu5rhtQ/5LHo/wD2DZ/5igCbR4UvPiV4guhvMdnFb26rvO3zCGdzjOM4KCtLSbOBvFGsXyht4ZIR8xKghcsQOgJyM/Sqcei61o/iLVLzSWs5rTVHWaRLlmVoZAoUkYB3AgDjit7StP8A7Os/KeUzTOxkmlIxvc9Tjt9KAL9FFFABRRRQAUUUUAFFFFABRRRQAVww+b41H/Z0b+cgrua5tNBuR8QZdfZ4/szWAtlUH5t27JJoA6SiiigAooooAKKKKACiiigAooooAKKKKACiiigAooooAKKKKACiiigAooooAKKKKACiiigArlviT/yTjXv+vRq6ms7XdIh1/Q7zSrh3SK6jMbsn3gD6ZoAb4d/5FvTP+vWP/wBBFadV7G1SxsYLSNiyQxrGpbqQBirFABRRRQAUUUUAFFFFABRRRQBwXxO/1fh3/sLw/wBa7wdKx9f8PW3iEWIuJZY/slytynl45Zexz2rYHSgBaKKKACiiigAooooAKKKKACuG1D/ksej/APYNn/mK7msefQLefxPba80souLeB4FQY2lW6k+/FAGxRRRQAUUUUAFFFFABRRRQAUUUUAFFFFACMcDpn2rlIPE+p3erXukRaQi39s6ORJPhBA3RywB+bqNozyOtdJepcvZyrZypFcFSI3kXcqn1I71ztr4VvbbX4dYGqk3EsPlX58ofv8HK7R/AByO/B9eaAOqHSigdKKACiiigAooooAKKKKACiiigAooooAKKKKACiiigAooooAKKKKACiiigAooooAKKKKAA9K4ibVNcPjG58Prf2yC4txcwTCLmAA4Zdp+8T8pyfU12k0fnQvGWZQ6ldyHBGe4PrWCPBmlhrORnu3ntXZ/Pa4bzJsjBEjdWBwOPYUAb8YIQBjuYDk+tOzXPafr00lxqcl0h+yQ3X2eDyY2kJ2jknaD3zRr+tGHwrqF9ZPNFNGm2NnhKneSAvDjnkjtQB0NFRWokFpCJm3ShF3tjqccmpaACiiigAooooAKD0oooA5TxvrOo+HrG31S1mhFtDMgngccyqxwQG7Y61uaXFex27NfXaXEkjbxsj2qgP8I9QPU1VvvDGn6ncXcl8bi4W5i8oxSSkxxgjBKL0Unuap/v9G1HRtE05jJCwd7iS4kLyFFXGcnuSRQB0tFFFABRRRQAUUUUAFFFFACGuHh1TXp/F2oeHmv7ZCI0uo50iBMcecGMKepzjk9jXaXMAuraWAySRiRSu+NtrLkdQexrEXwfpaXFjcA3JntAw80ztum3YJ8w9X5AP1H4UAb44AzzS5rk4/FFzDpGr6ndwbooJ5UtUiRm3LGMfMQDjJB5qbXdambwnJe6dJLBcuY0jLRYIZmA6OOetAHTZopkQYRqHOWAGT6mn0AFFFFABRRRQAUUUUAFFFFABRRRQAUUUUAFFFFABRRRQAUUUUAFFFFABRRRQAUUUUAFFFFABRRRQAUUUUAFFFFABRRRQAUUUUAFIelLRQBTsNNtdNWYWyFRNK0r5YnLHknmk1PS7bVrYW92rtEHV9qsVyVII6e4Bq7RQAgGABS0UUAFFFFABRRRQAUUUUAFU5dNtZtTh1B0JuYUMaNuOACcnjpVyigAooooAKKKKACiiigAooooAKQ0tFAGdDo1jBp09hHEfs85cyKWJzu6/wA6de6Ta38EEM4fy4HWRFVyPmXp+VX6KAEHFLRRQAUUUUAFFFFABRRRQB//2Q=="/>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1" name="图片 10" descr="下载.jpg"/>
          <p:cNvPicPr>
            <a:picLocks noChangeAspect="1"/>
          </p:cNvPicPr>
          <p:nvPr/>
        </p:nvPicPr>
        <p:blipFill>
          <a:blip r:embed="rId4" cstate="print"/>
          <a:stretch>
            <a:fillRect/>
          </a:stretch>
        </p:blipFill>
        <p:spPr>
          <a:xfrm>
            <a:off x="5004048" y="1377678"/>
            <a:ext cx="3960440" cy="1194073"/>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299851"/>
            <a:ext cx="7772400" cy="597713"/>
          </a:xfrm>
        </p:spPr>
        <p:txBody>
          <a:bodyPr>
            <a:normAutofit fontScale="90000"/>
          </a:bodyPr>
          <a:lstStyle/>
          <a:p>
            <a:r>
              <a:rPr lang="zh-CN" altLang="en-US" sz="3600" dirty="0" smtClean="0"/>
              <a:t>深度学习在金融中的应用</a:t>
            </a:r>
            <a:endParaRPr lang="zh-CN" altLang="en-US" sz="3600" dirty="0"/>
          </a:p>
        </p:txBody>
      </p:sp>
      <p:sp>
        <p:nvSpPr>
          <p:cNvPr id="3" name="内容占位符 2"/>
          <p:cNvSpPr>
            <a:spLocks noGrp="1"/>
          </p:cNvSpPr>
          <p:nvPr>
            <p:ph sz="quarter" idx="1"/>
          </p:nvPr>
        </p:nvSpPr>
        <p:spPr/>
        <p:txBody>
          <a:bodyPr>
            <a:normAutofit fontScale="92500" lnSpcReduction="20000"/>
          </a:bodyPr>
          <a:lstStyle/>
          <a:p>
            <a:r>
              <a:rPr lang="zh-CN" altLang="en-US" sz="2800" b="1" dirty="0" smtClean="0">
                <a:solidFill>
                  <a:srgbClr val="000099"/>
                </a:solidFill>
              </a:rPr>
              <a:t>目前应用有限</a:t>
            </a:r>
            <a:endParaRPr lang="en-US" altLang="zh-CN" sz="2800" b="1" dirty="0" smtClean="0">
              <a:solidFill>
                <a:srgbClr val="000099"/>
              </a:solidFill>
            </a:endParaRPr>
          </a:p>
          <a:p>
            <a:r>
              <a:rPr lang="zh-CN" altLang="en-US" sz="2800" b="1" dirty="0" smtClean="0">
                <a:solidFill>
                  <a:srgbClr val="000099"/>
                </a:solidFill>
              </a:rPr>
              <a:t>原因</a:t>
            </a:r>
            <a:endParaRPr lang="en-US" altLang="zh-CN" sz="2800" b="1" dirty="0" smtClean="0">
              <a:solidFill>
                <a:srgbClr val="000099"/>
              </a:solidFill>
            </a:endParaRPr>
          </a:p>
          <a:p>
            <a:pPr lvl="1"/>
            <a:r>
              <a:rPr lang="zh-CN" altLang="en-US" dirty="0" smtClean="0"/>
              <a:t>自动提取的特征不如分析逻辑提取的因子</a:t>
            </a:r>
            <a:endParaRPr lang="en-US" altLang="zh-CN" dirty="0" smtClean="0"/>
          </a:p>
          <a:p>
            <a:pPr lvl="1"/>
            <a:r>
              <a:rPr lang="zh-CN" altLang="en-US" dirty="0" smtClean="0"/>
              <a:t>数据量积累不多，容易过拟合</a:t>
            </a:r>
            <a:endParaRPr lang="en-US" altLang="zh-CN" dirty="0" smtClean="0"/>
          </a:p>
          <a:p>
            <a:pPr lvl="1"/>
            <a:r>
              <a:rPr lang="zh-CN" altLang="en-US" dirty="0" smtClean="0"/>
              <a:t>金融数据环境变化快、信噪比低</a:t>
            </a:r>
            <a:endParaRPr lang="en-US" altLang="zh-CN" dirty="0" smtClean="0"/>
          </a:p>
          <a:p>
            <a:r>
              <a:rPr lang="zh-CN" altLang="en-US" sz="2800" b="1" dirty="0" smtClean="0">
                <a:solidFill>
                  <a:srgbClr val="000099"/>
                </a:solidFill>
              </a:rPr>
              <a:t>举例：辅助投资</a:t>
            </a:r>
            <a:endParaRPr lang="en-US" altLang="zh-CN" sz="2800" b="1" dirty="0" smtClean="0">
              <a:solidFill>
                <a:srgbClr val="000099"/>
              </a:solidFill>
            </a:endParaRPr>
          </a:p>
          <a:p>
            <a:pPr>
              <a:buNone/>
            </a:pPr>
            <a:r>
              <a:rPr lang="zh-CN" altLang="en-US" sz="2800" dirty="0" smtClean="0"/>
              <a:t>   </a:t>
            </a:r>
            <a:r>
              <a:rPr lang="zh-CN" altLang="en-US" sz="2400" dirty="0" smtClean="0"/>
              <a:t>采用语音识别技术、历史交易数据分析 </a:t>
            </a:r>
            <a:endParaRPr lang="en-US" altLang="zh-CN" sz="2400" dirty="0" smtClean="0"/>
          </a:p>
          <a:p>
            <a:pPr>
              <a:buNone/>
            </a:pPr>
            <a:r>
              <a:rPr lang="en-US" altLang="zh-CN" sz="2400" dirty="0" smtClean="0"/>
              <a:t>    </a:t>
            </a:r>
            <a:r>
              <a:rPr lang="zh-CN" altLang="en-US" sz="2400" b="1" dirty="0" smtClean="0">
                <a:solidFill>
                  <a:srgbClr val="000099"/>
                </a:solidFill>
              </a:rPr>
              <a:t>智能投资顾问</a:t>
            </a:r>
            <a:r>
              <a:rPr lang="zh-CN" altLang="en-US" sz="2400" dirty="0" smtClean="0"/>
              <a:t>（美国智能投顾公司</a:t>
            </a:r>
            <a:r>
              <a:rPr lang="en-US" altLang="zh-CN" sz="2400" dirty="0" err="1" smtClean="0"/>
              <a:t>Wealthfront</a:t>
            </a:r>
            <a:r>
              <a:rPr lang="en-US" altLang="zh-CN" sz="2400" dirty="0" smtClean="0"/>
              <a:t> </a:t>
            </a:r>
            <a:r>
              <a:rPr lang="zh-CN" altLang="en-US" sz="2400" dirty="0" smtClean="0"/>
              <a:t>和</a:t>
            </a:r>
            <a:r>
              <a:rPr lang="en-US" altLang="zh-CN" sz="2400" dirty="0" smtClean="0"/>
              <a:t>Betterment</a:t>
            </a:r>
            <a:r>
              <a:rPr lang="zh-CN" altLang="en-US" sz="2400" dirty="0" smtClean="0"/>
              <a:t>）</a:t>
            </a:r>
            <a:endParaRPr lang="en-US" altLang="zh-CN" sz="2400" dirty="0" smtClean="0"/>
          </a:p>
          <a:p>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s2.baidu.com/6ONYsjip0QIZ8tyhnq/it/u=4135063421,755162356&amp;fm=173&amp;s=E5308474430656EF1A4830D40200D0B4&amp;w=640&amp;h=480&amp;img.JPEG"/>
          <p:cNvPicPr>
            <a:picLocks noChangeAspect="1" noChangeArrowheads="1"/>
          </p:cNvPicPr>
          <p:nvPr/>
        </p:nvPicPr>
        <p:blipFill>
          <a:blip r:embed="rId3" cstate="print"/>
          <a:srcRect/>
          <a:stretch>
            <a:fillRect/>
          </a:stretch>
        </p:blipFill>
        <p:spPr bwMode="auto">
          <a:xfrm>
            <a:off x="3875922" y="1869672"/>
            <a:ext cx="5160573" cy="2902823"/>
          </a:xfrm>
          <a:prstGeom prst="rect">
            <a:avLst/>
          </a:prstGeom>
          <a:noFill/>
        </p:spPr>
      </p:pic>
      <p:sp>
        <p:nvSpPr>
          <p:cNvPr id="2" name="标题 1"/>
          <p:cNvSpPr>
            <a:spLocks noGrp="1"/>
          </p:cNvSpPr>
          <p:nvPr>
            <p:ph type="title"/>
          </p:nvPr>
        </p:nvSpPr>
        <p:spPr>
          <a:xfrm>
            <a:off x="539552" y="33468"/>
            <a:ext cx="8060432" cy="661764"/>
          </a:xfrm>
        </p:spPr>
        <p:txBody>
          <a:bodyPr>
            <a:normAutofit fontScale="90000"/>
          </a:bodyPr>
          <a:lstStyle/>
          <a:p>
            <a:r>
              <a:rPr lang="zh-CN" altLang="en-US" sz="3600" dirty="0" smtClean="0"/>
              <a:t>广度学习（</a:t>
            </a:r>
            <a:r>
              <a:rPr lang="en-US" altLang="zh-CN" sz="3600" dirty="0" smtClean="0"/>
              <a:t>Broad Learning</a:t>
            </a:r>
            <a:r>
              <a:rPr lang="zh-CN" altLang="en-US" sz="3600" dirty="0" smtClean="0"/>
              <a:t>）</a:t>
            </a:r>
            <a:endParaRPr lang="zh-CN" altLang="en-US" sz="3600" dirty="0"/>
          </a:p>
        </p:txBody>
      </p:sp>
      <p:sp>
        <p:nvSpPr>
          <p:cNvPr id="9" name="内容占位符 8"/>
          <p:cNvSpPr>
            <a:spLocks noGrp="1"/>
          </p:cNvSpPr>
          <p:nvPr>
            <p:ph sz="quarter" idx="1"/>
          </p:nvPr>
        </p:nvSpPr>
        <p:spPr>
          <a:xfrm>
            <a:off x="611560" y="897564"/>
            <a:ext cx="8075240" cy="3996444"/>
          </a:xfrm>
        </p:spPr>
        <p:txBody>
          <a:bodyPr>
            <a:normAutofit fontScale="77500" lnSpcReduction="20000"/>
          </a:bodyPr>
          <a:lstStyle/>
          <a:p>
            <a:r>
              <a:rPr lang="zh-CN" altLang="en-US" sz="2800" b="1" dirty="0" smtClean="0">
                <a:solidFill>
                  <a:srgbClr val="000099"/>
                </a:solidFill>
              </a:rPr>
              <a:t>大数据</a:t>
            </a:r>
            <a:endParaRPr lang="en-US" altLang="zh-CN" sz="2800" b="1" dirty="0" smtClean="0">
              <a:solidFill>
                <a:srgbClr val="000099"/>
              </a:solidFill>
            </a:endParaRPr>
          </a:p>
          <a:p>
            <a:pPr>
              <a:buNone/>
            </a:pPr>
            <a:r>
              <a:rPr lang="en-US" altLang="zh-CN" sz="2400" dirty="0" smtClean="0"/>
              <a:t>    </a:t>
            </a:r>
            <a:r>
              <a:rPr lang="zh-CN" altLang="en-US" sz="2400" dirty="0" smtClean="0"/>
              <a:t>复杂性、大规模、非结构化数据</a:t>
            </a:r>
            <a:endParaRPr lang="en-US" altLang="zh-CN" sz="2400" dirty="0" smtClean="0"/>
          </a:p>
          <a:p>
            <a:r>
              <a:rPr lang="zh-CN" altLang="en-US" sz="2800" b="1" dirty="0" smtClean="0">
                <a:solidFill>
                  <a:srgbClr val="000099"/>
                </a:solidFill>
              </a:rPr>
              <a:t>数据融合</a:t>
            </a:r>
            <a:endParaRPr lang="en-US" altLang="zh-CN" sz="2800" b="1" dirty="0" smtClean="0">
              <a:solidFill>
                <a:srgbClr val="000099"/>
              </a:solidFill>
            </a:endParaRPr>
          </a:p>
          <a:p>
            <a:pPr>
              <a:buNone/>
            </a:pPr>
            <a:r>
              <a:rPr lang="en-US" altLang="zh-CN" sz="2800" b="1" dirty="0" smtClean="0">
                <a:solidFill>
                  <a:srgbClr val="000099"/>
                </a:solidFill>
              </a:rPr>
              <a:t>   </a:t>
            </a:r>
            <a:r>
              <a:rPr lang="zh-CN" altLang="en-US" sz="2400" dirty="0" smtClean="0"/>
              <a:t>结构化、非结构化（新闻、论坛）</a:t>
            </a:r>
            <a:endParaRPr lang="en-US" altLang="zh-CN" sz="2400" dirty="0" smtClean="0"/>
          </a:p>
          <a:p>
            <a:r>
              <a:rPr lang="en-US" altLang="zh-CN" sz="2400" b="1" dirty="0" smtClean="0">
                <a:solidFill>
                  <a:srgbClr val="000099"/>
                </a:solidFill>
              </a:rPr>
              <a:t> </a:t>
            </a:r>
            <a:r>
              <a:rPr lang="zh-CN" altLang="en-US" sz="2800" b="1" dirty="0" smtClean="0">
                <a:solidFill>
                  <a:srgbClr val="000099"/>
                </a:solidFill>
              </a:rPr>
              <a:t>举例：</a:t>
            </a:r>
            <a:endParaRPr lang="en-US" altLang="zh-CN" sz="2800" b="1" dirty="0" smtClean="0">
              <a:solidFill>
                <a:srgbClr val="000099"/>
              </a:solidFill>
            </a:endParaRPr>
          </a:p>
          <a:p>
            <a:pPr>
              <a:buNone/>
            </a:pPr>
            <a:r>
              <a:rPr lang="en-US" altLang="zh-CN" sz="2400" dirty="0" smtClean="0"/>
              <a:t>    </a:t>
            </a:r>
            <a:r>
              <a:rPr lang="zh-CN" altLang="en-US" sz="2400" dirty="0" smtClean="0"/>
              <a:t>借贷风险、股票评价</a:t>
            </a:r>
            <a:endParaRPr lang="en-US" altLang="zh-CN" sz="2400" dirty="0" smtClean="0"/>
          </a:p>
          <a:p>
            <a:pPr>
              <a:buNone/>
            </a:pPr>
            <a:r>
              <a:rPr lang="zh-CN" altLang="en-US" sz="2400" dirty="0" smtClean="0"/>
              <a:t>    </a:t>
            </a:r>
            <a:r>
              <a:rPr lang="zh-CN" altLang="en-US" sz="2400" b="1" dirty="0" smtClean="0">
                <a:solidFill>
                  <a:srgbClr val="000099"/>
                </a:solidFill>
              </a:rPr>
              <a:t>全方位画像</a:t>
            </a:r>
            <a:endParaRPr lang="en-US" altLang="zh-CN" sz="2800" b="1" dirty="0" smtClean="0">
              <a:solidFill>
                <a:srgbClr val="000099"/>
              </a:solidFill>
            </a:endParaRPr>
          </a:p>
          <a:p>
            <a:r>
              <a:rPr lang="zh-CN" altLang="en-US" sz="2800" b="1" dirty="0" smtClean="0">
                <a:solidFill>
                  <a:srgbClr val="000099"/>
                </a:solidFill>
              </a:rPr>
              <a:t>技术：</a:t>
            </a:r>
            <a:endParaRPr lang="en-US" altLang="zh-CN" sz="2800" b="1" dirty="0" smtClean="0">
              <a:solidFill>
                <a:srgbClr val="000099"/>
              </a:solidFill>
            </a:endParaRPr>
          </a:p>
          <a:p>
            <a:pPr lvl="1"/>
            <a:r>
              <a:rPr lang="zh-CN" altLang="en-US" dirty="0" smtClean="0"/>
              <a:t>自然语言处理</a:t>
            </a:r>
            <a:endParaRPr lang="en-US" altLang="zh-CN" dirty="0" smtClean="0"/>
          </a:p>
          <a:p>
            <a:pPr lvl="1"/>
            <a:r>
              <a:rPr lang="zh-CN" altLang="en-US" dirty="0" smtClean="0"/>
              <a:t>信息网络挖掘</a:t>
            </a:r>
            <a:endParaRPr lang="en-US" altLang="zh-CN" dirty="0" smtClean="0"/>
          </a:p>
          <a:p>
            <a:pPr lvl="1"/>
            <a:r>
              <a:rPr lang="zh-CN" altLang="en-US" dirty="0" smtClean="0"/>
              <a:t>知识图谱</a:t>
            </a:r>
            <a:endParaRPr lang="en-US" altLang="zh-CN" dirty="0" smtClean="0"/>
          </a:p>
          <a:p>
            <a:pPr lvl="1"/>
            <a:r>
              <a:rPr lang="zh-CN" altLang="en-US" dirty="0" smtClean="0"/>
              <a:t>社交网络</a:t>
            </a:r>
            <a:endParaRPr lang="en-US" altLang="zh-CN" dirty="0" smtClean="0"/>
          </a:p>
          <a:p>
            <a:endParaRPr lang="zh-CN" altLang="en-US" dirty="0"/>
          </a:p>
        </p:txBody>
      </p:sp>
      <p:sp>
        <p:nvSpPr>
          <p:cNvPr id="5" name="矩形 4"/>
          <p:cNvSpPr/>
          <p:nvPr/>
        </p:nvSpPr>
        <p:spPr>
          <a:xfrm>
            <a:off x="4139953" y="1653648"/>
            <a:ext cx="4527393" cy="400110"/>
          </a:xfrm>
          <a:prstGeom prst="rect">
            <a:avLst/>
          </a:prstGeom>
        </p:spPr>
        <p:txBody>
          <a:bodyPr wrap="none">
            <a:spAutoFit/>
          </a:bodyPr>
          <a:lstStyle/>
          <a:p>
            <a:r>
              <a:rPr lang="en-US" altLang="zh-CN" sz="2000" b="1" dirty="0" smtClean="0">
                <a:solidFill>
                  <a:srgbClr val="000099"/>
                </a:solidFill>
              </a:rPr>
              <a:t>Velocity</a:t>
            </a:r>
            <a:r>
              <a:rPr lang="zh-CN" altLang="en-US" sz="2000" b="1" dirty="0" smtClean="0">
                <a:solidFill>
                  <a:srgbClr val="000099"/>
                </a:solidFill>
              </a:rPr>
              <a:t>、</a:t>
            </a:r>
            <a:r>
              <a:rPr lang="en-US" altLang="zh-CN" sz="2000" b="1" dirty="0" smtClean="0">
                <a:solidFill>
                  <a:srgbClr val="000099"/>
                </a:solidFill>
              </a:rPr>
              <a:t>Volume</a:t>
            </a:r>
            <a:r>
              <a:rPr lang="zh-CN" altLang="en-US" sz="2000" b="1" dirty="0" smtClean="0">
                <a:solidFill>
                  <a:srgbClr val="000099"/>
                </a:solidFill>
              </a:rPr>
              <a:t>、</a:t>
            </a:r>
            <a:r>
              <a:rPr lang="en-US" altLang="zh-CN" sz="2000" b="1" dirty="0" smtClean="0">
                <a:solidFill>
                  <a:srgbClr val="000099"/>
                </a:solidFill>
              </a:rPr>
              <a:t>Veracity </a:t>
            </a:r>
            <a:r>
              <a:rPr lang="zh-CN" altLang="en-US" sz="2000" b="1" dirty="0" smtClean="0">
                <a:solidFill>
                  <a:srgbClr val="000099"/>
                </a:solidFill>
              </a:rPr>
              <a:t>和 </a:t>
            </a:r>
            <a:r>
              <a:rPr lang="en-US" altLang="zh-CN" sz="2000" b="1" dirty="0" smtClean="0">
                <a:solidFill>
                  <a:srgbClr val="000099"/>
                </a:solidFill>
              </a:rPr>
              <a:t>Variety</a:t>
            </a:r>
            <a:endParaRPr lang="zh-CN" altLang="en-US" sz="2000" b="1" dirty="0">
              <a:solidFill>
                <a:srgbClr val="000099"/>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95536" y="-13692"/>
            <a:ext cx="7772400" cy="857250"/>
          </a:xfrm>
        </p:spPr>
        <p:txBody>
          <a:bodyPr>
            <a:normAutofit/>
          </a:bodyPr>
          <a:lstStyle/>
          <a:p>
            <a:pPr eaLnBrk="1" fontAlgn="auto" hangingPunct="1">
              <a:spcAft>
                <a:spcPts val="0"/>
              </a:spcAft>
              <a:defRPr/>
            </a:pPr>
            <a:r>
              <a:rPr lang="en-US" altLang="zh-CN" sz="3600" dirty="0" smtClean="0"/>
              <a:t>AI</a:t>
            </a:r>
            <a:r>
              <a:rPr lang="zh-CN" altLang="en-US" sz="3600" dirty="0" smtClean="0"/>
              <a:t>科学的分支</a:t>
            </a:r>
            <a:endParaRPr lang="zh-CN" altLang="en-US" sz="3600" dirty="0"/>
          </a:p>
        </p:txBody>
      </p:sp>
      <p:pic>
        <p:nvPicPr>
          <p:cNvPr id="10" name="图片 9" descr="无标题.png"/>
          <p:cNvPicPr>
            <a:picLocks noChangeAspect="1"/>
          </p:cNvPicPr>
          <p:nvPr/>
        </p:nvPicPr>
        <p:blipFill>
          <a:blip r:embed="rId3" cstate="print"/>
          <a:stretch>
            <a:fillRect/>
          </a:stretch>
        </p:blipFill>
        <p:spPr>
          <a:xfrm>
            <a:off x="214314" y="1071563"/>
            <a:ext cx="8643937" cy="38850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1" name="矩形 10"/>
          <p:cNvSpPr/>
          <p:nvPr/>
        </p:nvSpPr>
        <p:spPr>
          <a:xfrm>
            <a:off x="785813" y="1017985"/>
            <a:ext cx="1285875" cy="642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幼圆" pitchFamily="49" charset="-122"/>
                <a:ea typeface="幼圆" pitchFamily="49" charset="-122"/>
              </a:rPr>
              <a:t>计算机视觉</a:t>
            </a:r>
          </a:p>
        </p:txBody>
      </p:sp>
      <p:sp>
        <p:nvSpPr>
          <p:cNvPr id="12" name="矩形 11"/>
          <p:cNvSpPr/>
          <p:nvPr/>
        </p:nvSpPr>
        <p:spPr>
          <a:xfrm>
            <a:off x="3500439" y="857251"/>
            <a:ext cx="2071687" cy="535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幼圆" pitchFamily="49" charset="-122"/>
                <a:ea typeface="幼圆" pitchFamily="49" charset="-122"/>
              </a:rPr>
              <a:t>机器学习</a:t>
            </a:r>
          </a:p>
        </p:txBody>
      </p:sp>
      <p:sp>
        <p:nvSpPr>
          <p:cNvPr id="13" name="矩形 12"/>
          <p:cNvSpPr/>
          <p:nvPr/>
        </p:nvSpPr>
        <p:spPr>
          <a:xfrm>
            <a:off x="6858001" y="1071563"/>
            <a:ext cx="1643063" cy="535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幼圆" pitchFamily="49" charset="-122"/>
                <a:ea typeface="幼圆" pitchFamily="49" charset="-122"/>
              </a:rPr>
              <a:t>自然语言处理</a:t>
            </a:r>
          </a:p>
        </p:txBody>
      </p:sp>
      <p:sp>
        <p:nvSpPr>
          <p:cNvPr id="14" name="矩形 13"/>
          <p:cNvSpPr/>
          <p:nvPr/>
        </p:nvSpPr>
        <p:spPr>
          <a:xfrm>
            <a:off x="214314" y="2464594"/>
            <a:ext cx="1000125" cy="482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幼圆" pitchFamily="49" charset="-122"/>
                <a:ea typeface="幼圆" pitchFamily="49" charset="-122"/>
              </a:rPr>
              <a:t>语音识别</a:t>
            </a:r>
          </a:p>
        </p:txBody>
      </p:sp>
      <p:sp>
        <p:nvSpPr>
          <p:cNvPr id="15" name="矩形 14"/>
          <p:cNvSpPr/>
          <p:nvPr/>
        </p:nvSpPr>
        <p:spPr>
          <a:xfrm>
            <a:off x="500063" y="3750469"/>
            <a:ext cx="1571625" cy="482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幼圆" pitchFamily="49" charset="-122"/>
                <a:ea typeface="幼圆" pitchFamily="49" charset="-122"/>
              </a:rPr>
              <a:t>基于规则的系统</a:t>
            </a:r>
          </a:p>
        </p:txBody>
      </p:sp>
      <p:sp>
        <p:nvSpPr>
          <p:cNvPr id="17" name="矩形 16"/>
          <p:cNvSpPr/>
          <p:nvPr/>
        </p:nvSpPr>
        <p:spPr>
          <a:xfrm>
            <a:off x="3714744" y="2678907"/>
            <a:ext cx="1643074" cy="750099"/>
          </a:xfrm>
          <a:prstGeom prst="rect">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n w="18000">
                  <a:solidFill>
                    <a:schemeClr val="accent2">
                      <a:satMod val="140000"/>
                    </a:schemeClr>
                  </a:solidFill>
                  <a:prstDash val="solid"/>
                  <a:miter lim="800000"/>
                </a:ln>
                <a:solidFill>
                  <a:srgbClr val="FFC000"/>
                </a:solidFill>
                <a:effectLst>
                  <a:outerShdw blurRad="25500" dist="23000" dir="7020000" algn="tl">
                    <a:srgbClr val="000000">
                      <a:alpha val="50000"/>
                    </a:srgbClr>
                  </a:outerShdw>
                </a:effectLst>
                <a:latin typeface="幼圆" pitchFamily="49" charset="-122"/>
                <a:ea typeface="幼圆" pitchFamily="49" charset="-122"/>
              </a:rPr>
              <a:t>人工智能（</a:t>
            </a:r>
            <a:r>
              <a:rPr lang="en-US" altLang="zh-CN" sz="2400" b="1" dirty="0">
                <a:ln w="18000">
                  <a:solidFill>
                    <a:schemeClr val="accent2">
                      <a:satMod val="140000"/>
                    </a:schemeClr>
                  </a:solidFill>
                  <a:prstDash val="solid"/>
                  <a:miter lim="800000"/>
                </a:ln>
                <a:solidFill>
                  <a:srgbClr val="FFC000"/>
                </a:solidFill>
                <a:effectLst>
                  <a:outerShdw blurRad="25500" dist="23000" dir="7020000" algn="tl">
                    <a:srgbClr val="000000">
                      <a:alpha val="50000"/>
                    </a:srgbClr>
                  </a:outerShdw>
                </a:effectLst>
                <a:latin typeface="幼圆" pitchFamily="49" charset="-122"/>
                <a:ea typeface="幼圆" pitchFamily="49" charset="-122"/>
              </a:rPr>
              <a:t>AI</a:t>
            </a:r>
            <a:r>
              <a:rPr lang="zh-CN" altLang="en-US" b="1" dirty="0">
                <a:ln w="18000">
                  <a:solidFill>
                    <a:schemeClr val="accent2">
                      <a:satMod val="140000"/>
                    </a:schemeClr>
                  </a:solidFill>
                  <a:prstDash val="solid"/>
                  <a:miter lim="800000"/>
                </a:ln>
                <a:solidFill>
                  <a:srgbClr val="FFC000"/>
                </a:solidFill>
                <a:effectLst>
                  <a:outerShdw blurRad="25500" dist="23000" dir="7020000" algn="tl">
                    <a:srgbClr val="000000">
                      <a:alpha val="50000"/>
                    </a:srgbClr>
                  </a:outerShdw>
                </a:effectLst>
              </a:rPr>
              <a:t>）</a:t>
            </a:r>
          </a:p>
        </p:txBody>
      </p:sp>
      <p:sp>
        <p:nvSpPr>
          <p:cNvPr id="18" name="矩形 17"/>
          <p:cNvSpPr/>
          <p:nvPr/>
        </p:nvSpPr>
        <p:spPr>
          <a:xfrm>
            <a:off x="3786189" y="4661298"/>
            <a:ext cx="1571625" cy="48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幼圆" pitchFamily="49" charset="-122"/>
                <a:ea typeface="幼圆" pitchFamily="49" charset="-122"/>
              </a:rPr>
              <a:t>机器人学</a:t>
            </a:r>
          </a:p>
        </p:txBody>
      </p:sp>
      <p:sp>
        <p:nvSpPr>
          <p:cNvPr id="16" name="椭圆 15"/>
          <p:cNvSpPr/>
          <p:nvPr/>
        </p:nvSpPr>
        <p:spPr>
          <a:xfrm>
            <a:off x="3203848" y="897564"/>
            <a:ext cx="2592288" cy="1728192"/>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9552" y="195486"/>
            <a:ext cx="7772400" cy="705725"/>
          </a:xfrm>
        </p:spPr>
        <p:txBody>
          <a:bodyPr>
            <a:normAutofit/>
          </a:bodyPr>
          <a:lstStyle/>
          <a:p>
            <a:r>
              <a:rPr lang="zh-CN" altLang="en-US" sz="3600" dirty="0" smtClean="0"/>
              <a:t>自然语言处理技术（</a:t>
            </a:r>
            <a:r>
              <a:rPr lang="en-US" altLang="zh-CN" sz="3600" dirty="0" smtClean="0"/>
              <a:t>NLP</a:t>
            </a:r>
            <a:r>
              <a:rPr lang="zh-CN" altLang="en-US" sz="3600" dirty="0" smtClean="0"/>
              <a:t>）</a:t>
            </a:r>
            <a:endParaRPr lang="zh-CN" altLang="en-US" sz="3600" dirty="0"/>
          </a:p>
        </p:txBody>
      </p:sp>
      <p:sp>
        <p:nvSpPr>
          <p:cNvPr id="5" name="内容占位符 4"/>
          <p:cNvSpPr>
            <a:spLocks noGrp="1"/>
          </p:cNvSpPr>
          <p:nvPr>
            <p:ph sz="quarter" idx="1"/>
          </p:nvPr>
        </p:nvSpPr>
        <p:spPr>
          <a:xfrm>
            <a:off x="683568" y="1329612"/>
            <a:ext cx="7772400" cy="3402378"/>
          </a:xfrm>
        </p:spPr>
        <p:txBody>
          <a:bodyPr>
            <a:normAutofit fontScale="92500" lnSpcReduction="20000"/>
          </a:bodyPr>
          <a:lstStyle/>
          <a:p>
            <a:endParaRPr lang="en-US" altLang="zh-CN" dirty="0" smtClean="0"/>
          </a:p>
          <a:p>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r>
              <a:rPr lang="zh-CN" altLang="en-US" b="1" dirty="0" smtClean="0">
                <a:solidFill>
                  <a:srgbClr val="000099"/>
                </a:solidFill>
              </a:rPr>
              <a:t>应用：辅助投资</a:t>
            </a:r>
            <a:endParaRPr lang="en-US" altLang="zh-CN" b="1" dirty="0" smtClean="0">
              <a:solidFill>
                <a:srgbClr val="000099"/>
              </a:solidFill>
            </a:endParaRPr>
          </a:p>
          <a:p>
            <a:pPr>
              <a:buNone/>
            </a:pPr>
            <a:r>
              <a:rPr lang="zh-CN" altLang="en-US" dirty="0" smtClean="0"/>
              <a:t>          舆情分析、智能投顾、自动生成报告</a:t>
            </a:r>
            <a:endParaRPr lang="zh-CN" altLang="en-US" dirty="0"/>
          </a:p>
        </p:txBody>
      </p:sp>
      <p:pic>
        <p:nvPicPr>
          <p:cNvPr id="33794" name="Picture 2"/>
          <p:cNvPicPr>
            <a:picLocks noChangeAspect="1" noChangeArrowheads="1"/>
          </p:cNvPicPr>
          <p:nvPr/>
        </p:nvPicPr>
        <p:blipFill>
          <a:blip r:embed="rId3" cstate="print"/>
          <a:srcRect/>
          <a:stretch>
            <a:fillRect/>
          </a:stretch>
        </p:blipFill>
        <p:spPr bwMode="auto">
          <a:xfrm>
            <a:off x="288032" y="1221600"/>
            <a:ext cx="8604448" cy="25382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95486"/>
            <a:ext cx="7772400" cy="661764"/>
          </a:xfrm>
        </p:spPr>
        <p:txBody>
          <a:bodyPr>
            <a:normAutofit fontScale="90000"/>
          </a:bodyPr>
          <a:lstStyle/>
          <a:p>
            <a:r>
              <a:rPr lang="zh-CN" altLang="en-US" sz="3600" dirty="0" smtClean="0"/>
              <a:t>总结：潜在应用场景</a:t>
            </a:r>
            <a:endParaRPr lang="zh-CN" altLang="en-US" sz="3600" dirty="0"/>
          </a:p>
        </p:txBody>
      </p:sp>
      <p:sp>
        <p:nvSpPr>
          <p:cNvPr id="3" name="内容占位符 2"/>
          <p:cNvSpPr>
            <a:spLocks noGrp="1"/>
          </p:cNvSpPr>
          <p:nvPr>
            <p:ph sz="quarter" idx="1"/>
          </p:nvPr>
        </p:nvSpPr>
        <p:spPr/>
        <p:txBody>
          <a:bodyPr>
            <a:normAutofit fontScale="85000" lnSpcReduction="20000"/>
          </a:bodyPr>
          <a:lstStyle/>
          <a:p>
            <a:r>
              <a:rPr lang="zh-CN" altLang="en-US" sz="3200" dirty="0" smtClean="0"/>
              <a:t>估价</a:t>
            </a:r>
            <a:endParaRPr lang="en-US" altLang="zh-CN" sz="3200" dirty="0" smtClean="0"/>
          </a:p>
          <a:p>
            <a:r>
              <a:rPr lang="zh-CN" altLang="en-US" sz="3200" dirty="0" smtClean="0"/>
              <a:t>选股</a:t>
            </a:r>
            <a:endParaRPr lang="en-US" altLang="zh-CN" sz="3200" dirty="0" smtClean="0"/>
          </a:p>
          <a:p>
            <a:r>
              <a:rPr lang="zh-CN" altLang="en-US" sz="3200" dirty="0" smtClean="0"/>
              <a:t>择时</a:t>
            </a:r>
            <a:endParaRPr lang="en-US" altLang="zh-CN" sz="3200" dirty="0" smtClean="0"/>
          </a:p>
          <a:p>
            <a:r>
              <a:rPr lang="zh-CN" altLang="en-US" sz="3200" dirty="0" smtClean="0"/>
              <a:t>个性化服务</a:t>
            </a:r>
            <a:endParaRPr lang="en-US" altLang="zh-CN" sz="3200" dirty="0" smtClean="0"/>
          </a:p>
          <a:p>
            <a:r>
              <a:rPr lang="zh-CN" altLang="en-US" sz="3200" dirty="0" smtClean="0"/>
              <a:t>黑天鹅</a:t>
            </a:r>
            <a:endParaRPr lang="en-US" altLang="zh-CN" sz="3200" dirty="0" smtClean="0"/>
          </a:p>
          <a:p>
            <a:r>
              <a:rPr lang="zh-CN" altLang="en-US" sz="3200" dirty="0" smtClean="0"/>
              <a:t>投资风格</a:t>
            </a:r>
            <a:endParaRPr lang="en-US" altLang="zh-CN" sz="3200" dirty="0" smtClean="0"/>
          </a:p>
          <a:p>
            <a:r>
              <a:rPr lang="zh-CN" altLang="en-US" sz="3200" dirty="0" smtClean="0"/>
              <a:t>产品推荐</a:t>
            </a:r>
            <a:endParaRPr lang="en-US" altLang="zh-CN" sz="3200" dirty="0" smtClean="0"/>
          </a:p>
          <a:p>
            <a:r>
              <a:rPr lang="en-US" altLang="zh-CN" sz="3200" dirty="0" smtClean="0"/>
              <a:t>…</a:t>
            </a:r>
            <a:endParaRPr lang="zh-CN" altLang="en-US" sz="32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s://timgsa.baidu.com/timg?image&amp;quality=80&amp;size=b9999_10000&amp;sec=1533496985526&amp;di=cd0f0806ff59dc6c4faa707d4886f9ae&amp;imgtype=0&amp;src=http%3A%2F%2Fc.hiphotos.baidu.com%2Fzhidao%2Fpic%2Fitem%2F9d82d158ccbf6c811a401009bb3eb13532fa40df.jpg"/>
          <p:cNvPicPr>
            <a:picLocks noChangeAspect="1" noChangeArrowheads="1"/>
          </p:cNvPicPr>
          <p:nvPr/>
        </p:nvPicPr>
        <p:blipFill>
          <a:blip r:embed="rId3" cstate="print"/>
          <a:srcRect/>
          <a:stretch>
            <a:fillRect/>
          </a:stretch>
        </p:blipFill>
        <p:spPr bwMode="auto">
          <a:xfrm>
            <a:off x="1835696" y="2715766"/>
            <a:ext cx="5397356" cy="2304257"/>
          </a:xfrm>
          <a:prstGeom prst="rect">
            <a:avLst/>
          </a:prstGeom>
          <a:noFill/>
        </p:spPr>
      </p:pic>
      <p:sp>
        <p:nvSpPr>
          <p:cNvPr id="4" name="标题 1"/>
          <p:cNvSpPr txBox="1">
            <a:spLocks/>
          </p:cNvSpPr>
          <p:nvPr/>
        </p:nvSpPr>
        <p:spPr>
          <a:xfrm>
            <a:off x="683568" y="249492"/>
            <a:ext cx="7272808" cy="594066"/>
          </a:xfrm>
          <a:prstGeom prst="rect">
            <a:avLst/>
          </a:prstGeom>
        </p:spPr>
        <p:txBody>
          <a:bodyPr>
            <a:normAutofit fontScale="97500" lnSpcReduction="10000"/>
          </a:bodyPr>
          <a:lstStyle/>
          <a:p>
            <a:pPr marL="0" marR="0" lvl="0" indent="0" defTabSz="914400" rtl="0" eaLnBrk="1" fontAlgn="auto" latinLnBrk="0" hangingPunct="1">
              <a:lnSpc>
                <a:spcPct val="100000"/>
              </a:lnSpc>
              <a:spcBef>
                <a:spcPct val="0"/>
              </a:spcBef>
              <a:spcAft>
                <a:spcPts val="0"/>
              </a:spcAft>
              <a:buClrTx/>
              <a:buSzTx/>
              <a:buFontTx/>
              <a:buNone/>
              <a:tabLst/>
              <a:defRPr/>
            </a:pPr>
            <a:r>
              <a:rPr lang="zh-CN" altLang="en-US" sz="3600" dirty="0" smtClean="0">
                <a:solidFill>
                  <a:schemeClr val="tx2"/>
                </a:solidFill>
                <a:latin typeface="+mj-lt"/>
                <a:ea typeface="+mj-ea"/>
                <a:cs typeface="+mj-cs"/>
              </a:rPr>
              <a:t>应用</a:t>
            </a:r>
            <a:r>
              <a:rPr kumimoji="0" lang="zh-CN" altLang="en-US" sz="3600" b="0" i="0" u="none" strike="noStrike" kern="1200" cap="none" spc="0" normalizeH="0" noProof="0" dirty="0" smtClean="0">
                <a:ln>
                  <a:noFill/>
                </a:ln>
                <a:solidFill>
                  <a:schemeClr val="tx2"/>
                </a:solidFill>
                <a:effectLst/>
                <a:uLnTx/>
                <a:uFillTx/>
                <a:latin typeface="+mj-lt"/>
                <a:ea typeface="+mj-ea"/>
                <a:cs typeface="+mj-cs"/>
              </a:rPr>
              <a:t>（</a:t>
            </a:r>
            <a:r>
              <a:rPr lang="en-US" altLang="zh-CN" sz="3600" dirty="0" smtClean="0">
                <a:solidFill>
                  <a:schemeClr val="tx2"/>
                </a:solidFill>
                <a:latin typeface="+mj-lt"/>
                <a:ea typeface="+mj-ea"/>
                <a:cs typeface="+mj-cs"/>
              </a:rPr>
              <a:t>1</a:t>
            </a:r>
            <a:r>
              <a:rPr kumimoji="0" lang="zh-CN" altLang="en-US" sz="3600" b="0" i="0" u="none" strike="noStrike" kern="1200" cap="none" spc="0" normalizeH="0" noProof="0" dirty="0" smtClean="0">
                <a:ln>
                  <a:noFill/>
                </a:ln>
                <a:solidFill>
                  <a:schemeClr val="tx2"/>
                </a:solidFill>
                <a:effectLst/>
                <a:uLnTx/>
                <a:uFillTx/>
                <a:latin typeface="+mj-lt"/>
                <a:ea typeface="+mj-ea"/>
                <a:cs typeface="+mj-cs"/>
              </a:rPr>
              <a:t>）</a:t>
            </a:r>
            <a:r>
              <a:rPr lang="en-US" altLang="zh-CN" sz="3600" dirty="0" smtClean="0">
                <a:solidFill>
                  <a:schemeClr val="tx2"/>
                </a:solidFill>
                <a:latin typeface="+mj-lt"/>
                <a:ea typeface="+mj-ea"/>
                <a:cs typeface="+mj-cs"/>
              </a:rPr>
              <a:t>——</a:t>
            </a:r>
            <a:r>
              <a:rPr lang="zh-CN" altLang="en-US" sz="3600" dirty="0" smtClean="0">
                <a:solidFill>
                  <a:schemeClr val="tx2"/>
                </a:solidFill>
                <a:latin typeface="+mj-lt"/>
                <a:ea typeface="+mj-ea"/>
                <a:cs typeface="+mj-cs"/>
              </a:rPr>
              <a:t>估价</a:t>
            </a:r>
            <a:endParaRPr kumimoji="0" lang="zh-CN" altLang="en-US" sz="3600" i="0" u="none" strike="noStrike" kern="1200" cap="none" spc="0" normalizeH="0" baseline="0" noProof="0" dirty="0">
              <a:ln>
                <a:noFill/>
              </a:ln>
              <a:solidFill>
                <a:schemeClr val="tx2"/>
              </a:solidFill>
              <a:effectLst/>
              <a:uLnTx/>
              <a:uFillTx/>
              <a:latin typeface="+mj-lt"/>
              <a:ea typeface="+mj-ea"/>
              <a:cs typeface="+mj-cs"/>
            </a:endParaRPr>
          </a:p>
        </p:txBody>
      </p:sp>
      <p:sp>
        <p:nvSpPr>
          <p:cNvPr id="5" name="内容占位符 4"/>
          <p:cNvSpPr>
            <a:spLocks noGrp="1"/>
          </p:cNvSpPr>
          <p:nvPr>
            <p:ph sz="quarter" idx="1"/>
          </p:nvPr>
        </p:nvSpPr>
        <p:spPr>
          <a:xfrm>
            <a:off x="755576" y="951570"/>
            <a:ext cx="7931224" cy="3563280"/>
          </a:xfrm>
        </p:spPr>
        <p:txBody>
          <a:bodyPr/>
          <a:lstStyle/>
          <a:p>
            <a:r>
              <a:rPr lang="zh-CN" altLang="en-US" sz="2400" b="1" dirty="0" smtClean="0">
                <a:solidFill>
                  <a:srgbClr val="000099"/>
                </a:solidFill>
              </a:rPr>
              <a:t>通过特定技术指标与数学模型，估算出股票在未来一段时期的相对价格。</a:t>
            </a:r>
            <a:endParaRPr lang="en-US" altLang="zh-CN" sz="2400" b="1" dirty="0" smtClean="0">
              <a:solidFill>
                <a:srgbClr val="000099"/>
              </a:solidFill>
            </a:endParaRPr>
          </a:p>
          <a:p>
            <a:pPr lvl="1"/>
            <a:r>
              <a:rPr lang="zh-CN" altLang="en-US" sz="2000" dirty="0" smtClean="0"/>
              <a:t>业绩*此行业的一般市盈率</a:t>
            </a:r>
            <a:endParaRPr lang="en-US" altLang="zh-CN" sz="2000" dirty="0" smtClean="0"/>
          </a:p>
          <a:p>
            <a:pPr lvl="1"/>
            <a:r>
              <a:rPr lang="zh-CN" altLang="en-US" sz="2000" dirty="0" smtClean="0"/>
              <a:t>净资产*此行业一般市净率。</a:t>
            </a:r>
            <a:r>
              <a:rPr lang="en-US" altLang="zh-CN" sz="2000" dirty="0" smtClean="0"/>
              <a:t>IT</a:t>
            </a:r>
            <a:r>
              <a:rPr lang="zh-CN" altLang="en-US" sz="2000" dirty="0" smtClean="0"/>
              <a:t>业这类企业不合适</a:t>
            </a:r>
            <a:endParaRPr lang="en-US" altLang="zh-CN" sz="2000" dirty="0" smtClean="0"/>
          </a:p>
          <a:p>
            <a:r>
              <a:rPr lang="zh-CN" altLang="en-US" sz="2400" b="1" dirty="0" smtClean="0">
                <a:solidFill>
                  <a:srgbClr val="000099"/>
                </a:solidFill>
              </a:rPr>
              <a:t>举例：</a:t>
            </a:r>
            <a:r>
              <a:rPr lang="en-US" altLang="zh-CN" sz="2400" dirty="0" smtClean="0"/>
              <a:t>KNN</a:t>
            </a:r>
            <a:r>
              <a:rPr lang="zh-CN" altLang="en-US" sz="2400" dirty="0" smtClean="0"/>
              <a:t>方法发现被低估的股票</a:t>
            </a:r>
            <a:endParaRPr lang="zh-CN" altLang="en-US" sz="2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83568" y="249492"/>
            <a:ext cx="7272808" cy="594066"/>
          </a:xfrm>
          <a:prstGeom prst="rect">
            <a:avLst/>
          </a:prstGeom>
        </p:spPr>
        <p:txBody>
          <a:bodyPr>
            <a:normAutofit fontScale="97500" lnSpcReduction="10000"/>
          </a:bodyPr>
          <a:lstStyle/>
          <a:p>
            <a:pPr marL="0" marR="0" lvl="0" indent="0" defTabSz="914400" rtl="0" eaLnBrk="1" fontAlgn="auto" latinLnBrk="0" hangingPunct="1">
              <a:lnSpc>
                <a:spcPct val="100000"/>
              </a:lnSpc>
              <a:spcBef>
                <a:spcPct val="0"/>
              </a:spcBef>
              <a:spcAft>
                <a:spcPts val="0"/>
              </a:spcAft>
              <a:buClrTx/>
              <a:buSzTx/>
              <a:buFontTx/>
              <a:buNone/>
              <a:tabLst/>
              <a:defRPr/>
            </a:pPr>
            <a:r>
              <a:rPr lang="zh-CN" altLang="en-US" sz="3600" dirty="0" smtClean="0">
                <a:solidFill>
                  <a:schemeClr val="tx2"/>
                </a:solidFill>
                <a:latin typeface="+mj-lt"/>
                <a:ea typeface="+mj-ea"/>
                <a:cs typeface="+mj-cs"/>
              </a:rPr>
              <a:t>应用</a:t>
            </a:r>
            <a:r>
              <a:rPr kumimoji="0" lang="zh-CN" altLang="en-US" sz="3600" b="0" i="0" u="none" strike="noStrike" kern="1200" cap="none" spc="0" normalizeH="0" noProof="0" dirty="0" smtClean="0">
                <a:ln>
                  <a:noFill/>
                </a:ln>
                <a:solidFill>
                  <a:schemeClr val="tx2"/>
                </a:solidFill>
                <a:effectLst/>
                <a:uLnTx/>
                <a:uFillTx/>
                <a:latin typeface="+mj-lt"/>
                <a:ea typeface="+mj-ea"/>
                <a:cs typeface="+mj-cs"/>
              </a:rPr>
              <a:t>（</a:t>
            </a:r>
            <a:r>
              <a:rPr lang="en-US" altLang="zh-CN" sz="3600" noProof="0" dirty="0" smtClean="0">
                <a:solidFill>
                  <a:schemeClr val="tx2"/>
                </a:solidFill>
                <a:latin typeface="+mj-lt"/>
                <a:ea typeface="+mj-ea"/>
                <a:cs typeface="+mj-cs"/>
              </a:rPr>
              <a:t>2</a:t>
            </a:r>
            <a:r>
              <a:rPr kumimoji="0" lang="zh-CN" altLang="en-US" sz="3600" b="0" i="0" u="none" strike="noStrike" kern="1200" cap="none" spc="0" normalizeH="0" noProof="0" dirty="0" smtClean="0">
                <a:ln>
                  <a:noFill/>
                </a:ln>
                <a:solidFill>
                  <a:schemeClr val="tx2"/>
                </a:solidFill>
                <a:effectLst/>
                <a:uLnTx/>
                <a:uFillTx/>
                <a:latin typeface="+mj-lt"/>
                <a:ea typeface="+mj-ea"/>
                <a:cs typeface="+mj-cs"/>
              </a:rPr>
              <a:t>）</a:t>
            </a:r>
            <a:r>
              <a:rPr lang="en-US" altLang="zh-CN" sz="3600" dirty="0" smtClean="0">
                <a:solidFill>
                  <a:schemeClr val="tx2"/>
                </a:solidFill>
                <a:latin typeface="+mj-lt"/>
                <a:ea typeface="+mj-ea"/>
                <a:cs typeface="+mj-cs"/>
              </a:rPr>
              <a:t>——</a:t>
            </a:r>
            <a:r>
              <a:rPr lang="zh-CN" altLang="en-US" sz="3600" dirty="0" smtClean="0">
                <a:solidFill>
                  <a:schemeClr val="tx2"/>
                </a:solidFill>
                <a:latin typeface="+mj-lt"/>
                <a:ea typeface="+mj-ea"/>
                <a:cs typeface="+mj-cs"/>
              </a:rPr>
              <a:t>选股</a:t>
            </a:r>
            <a:endParaRPr kumimoji="0" lang="zh-CN" altLang="en-US" sz="3600" i="0" u="none" strike="noStrike" kern="1200" cap="none" spc="0" normalizeH="0" baseline="0" noProof="0" dirty="0">
              <a:ln>
                <a:noFill/>
              </a:ln>
              <a:solidFill>
                <a:schemeClr val="tx2"/>
              </a:solidFill>
              <a:effectLst/>
              <a:uLnTx/>
              <a:uFillTx/>
              <a:latin typeface="+mj-lt"/>
              <a:ea typeface="+mj-ea"/>
              <a:cs typeface="+mj-cs"/>
            </a:endParaRPr>
          </a:p>
        </p:txBody>
      </p:sp>
      <p:sp>
        <p:nvSpPr>
          <p:cNvPr id="7" name="内容占位符 6"/>
          <p:cNvSpPr>
            <a:spLocks noGrp="1"/>
          </p:cNvSpPr>
          <p:nvPr>
            <p:ph sz="quarter" idx="1"/>
          </p:nvPr>
        </p:nvSpPr>
        <p:spPr>
          <a:xfrm>
            <a:off x="467544" y="951570"/>
            <a:ext cx="7772400" cy="3429000"/>
          </a:xfrm>
        </p:spPr>
        <p:txBody>
          <a:bodyPr>
            <a:normAutofit/>
          </a:bodyPr>
          <a:lstStyle/>
          <a:p>
            <a:r>
              <a:rPr lang="zh-CN" altLang="en-US" sz="2000" dirty="0" smtClean="0"/>
              <a:t>利用数量化的方法选择股票组合，期望该股票组合能够获得超越基准收益率的投资行为</a:t>
            </a:r>
            <a:endParaRPr lang="en-US" altLang="zh-CN" sz="2000" dirty="0" smtClean="0"/>
          </a:p>
          <a:p>
            <a:r>
              <a:rPr lang="zh-CN" altLang="en-US" sz="2000" dirty="0" smtClean="0"/>
              <a:t>多因子模型是应用最广泛的一种选股模型，基本原理是采用一系列的因子作为选股标准，满足这些因子的股票则被买入，不满足的则卖出。</a:t>
            </a:r>
            <a:endParaRPr lang="zh-CN" altLang="en-US" sz="2000" dirty="0"/>
          </a:p>
        </p:txBody>
      </p:sp>
      <p:pic>
        <p:nvPicPr>
          <p:cNvPr id="24578" name="Picture 2" descr="https://timgsa.baidu.com/timg?image&amp;quality=80&amp;size=b9999_10000&amp;sec=1533497250959&amp;di=f73f15c871fc77996441ffa8f5dd5077&amp;imgtype=jpg&amp;src=http%3A%2F%2Fimg2.imgtn.bdimg.com%2Fit%2Fu%3D3906111597%2C3916268115%26fm%3D214%26gp%3D0.jpg"/>
          <p:cNvPicPr>
            <a:picLocks noChangeAspect="1" noChangeArrowheads="1"/>
          </p:cNvPicPr>
          <p:nvPr/>
        </p:nvPicPr>
        <p:blipFill>
          <a:blip r:embed="rId3" cstate="print"/>
          <a:srcRect/>
          <a:stretch>
            <a:fillRect/>
          </a:stretch>
        </p:blipFill>
        <p:spPr bwMode="auto">
          <a:xfrm>
            <a:off x="2195736" y="2355726"/>
            <a:ext cx="4755848" cy="2682298"/>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83568" y="249492"/>
            <a:ext cx="7272808" cy="594066"/>
          </a:xfrm>
          <a:prstGeom prst="rect">
            <a:avLst/>
          </a:prstGeom>
        </p:spPr>
        <p:txBody>
          <a:bodyPr>
            <a:normAutofit fontScale="97500" lnSpcReduction="10000"/>
          </a:bodyPr>
          <a:lstStyle/>
          <a:p>
            <a:pPr marL="0" marR="0" lvl="0" indent="0" defTabSz="914400" rtl="0" eaLnBrk="1" fontAlgn="auto" latinLnBrk="0" hangingPunct="1">
              <a:lnSpc>
                <a:spcPct val="100000"/>
              </a:lnSpc>
              <a:spcBef>
                <a:spcPct val="0"/>
              </a:spcBef>
              <a:spcAft>
                <a:spcPts val="0"/>
              </a:spcAft>
              <a:buClrTx/>
              <a:buSzTx/>
              <a:buFontTx/>
              <a:buNone/>
              <a:tabLst/>
              <a:defRPr/>
            </a:pPr>
            <a:r>
              <a:rPr lang="zh-CN" altLang="en-US" sz="3700" dirty="0" smtClean="0">
                <a:solidFill>
                  <a:schemeClr val="tx2"/>
                </a:solidFill>
                <a:latin typeface="+mj-lt"/>
                <a:ea typeface="+mj-ea"/>
                <a:cs typeface="+mj-cs"/>
              </a:rPr>
              <a:t>应用</a:t>
            </a:r>
            <a:r>
              <a:rPr kumimoji="0" lang="zh-CN" altLang="en-US" sz="3700" b="0" i="0" u="none" strike="noStrike" kern="1200" cap="none" spc="0" normalizeH="0" noProof="0" dirty="0" smtClean="0">
                <a:ln>
                  <a:noFill/>
                </a:ln>
                <a:solidFill>
                  <a:schemeClr val="tx2"/>
                </a:solidFill>
                <a:effectLst/>
                <a:uLnTx/>
                <a:uFillTx/>
                <a:latin typeface="+mj-lt"/>
                <a:ea typeface="+mj-ea"/>
                <a:cs typeface="+mj-cs"/>
              </a:rPr>
              <a:t>（</a:t>
            </a:r>
            <a:r>
              <a:rPr lang="en-US" altLang="zh-CN" sz="3700" dirty="0" smtClean="0">
                <a:solidFill>
                  <a:schemeClr val="tx2"/>
                </a:solidFill>
                <a:latin typeface="+mj-lt"/>
                <a:ea typeface="+mj-ea"/>
                <a:cs typeface="+mj-cs"/>
              </a:rPr>
              <a:t>3</a:t>
            </a:r>
            <a:r>
              <a:rPr kumimoji="0" lang="zh-CN" altLang="en-US" sz="3700" b="0" i="0" u="none" strike="noStrike" kern="1200" cap="none" spc="0" normalizeH="0" noProof="0" dirty="0" smtClean="0">
                <a:ln>
                  <a:noFill/>
                </a:ln>
                <a:solidFill>
                  <a:schemeClr val="tx2"/>
                </a:solidFill>
                <a:effectLst/>
                <a:uLnTx/>
                <a:uFillTx/>
                <a:latin typeface="+mj-lt"/>
                <a:ea typeface="+mj-ea"/>
                <a:cs typeface="+mj-cs"/>
              </a:rPr>
              <a:t>）</a:t>
            </a:r>
            <a:r>
              <a:rPr lang="en-US" altLang="zh-CN" sz="3700" dirty="0" smtClean="0">
                <a:solidFill>
                  <a:schemeClr val="tx2"/>
                </a:solidFill>
                <a:latin typeface="+mj-lt"/>
                <a:ea typeface="+mj-ea"/>
                <a:cs typeface="+mj-cs"/>
              </a:rPr>
              <a:t>——</a:t>
            </a:r>
            <a:r>
              <a:rPr lang="zh-CN" altLang="en-US" sz="3700" dirty="0" smtClean="0">
                <a:solidFill>
                  <a:schemeClr val="tx2"/>
                </a:solidFill>
                <a:latin typeface="+mj-lt"/>
                <a:ea typeface="+mj-ea"/>
                <a:cs typeface="+mj-cs"/>
              </a:rPr>
              <a:t>择时</a:t>
            </a:r>
            <a:endParaRPr kumimoji="0" lang="zh-CN" altLang="en-US" sz="3600" i="0" u="none" strike="noStrike" kern="1200" cap="none" spc="0" normalizeH="0" baseline="0" noProof="0" dirty="0">
              <a:ln>
                <a:noFill/>
              </a:ln>
              <a:solidFill>
                <a:schemeClr val="tx2"/>
              </a:solidFill>
              <a:effectLst/>
              <a:uLnTx/>
              <a:uFillTx/>
              <a:latin typeface="+mj-lt"/>
              <a:ea typeface="+mj-ea"/>
              <a:cs typeface="+mj-cs"/>
            </a:endParaRPr>
          </a:p>
        </p:txBody>
      </p:sp>
      <p:sp>
        <p:nvSpPr>
          <p:cNvPr id="5" name="内容占位符 4"/>
          <p:cNvSpPr>
            <a:spLocks noGrp="1"/>
          </p:cNvSpPr>
          <p:nvPr>
            <p:ph sz="quarter" idx="1"/>
          </p:nvPr>
        </p:nvSpPr>
        <p:spPr>
          <a:xfrm>
            <a:off x="914400" y="1085850"/>
            <a:ext cx="7772400" cy="2944062"/>
          </a:xfrm>
        </p:spPr>
        <p:txBody>
          <a:bodyPr>
            <a:normAutofit/>
          </a:bodyPr>
          <a:lstStyle/>
          <a:p>
            <a:r>
              <a:rPr lang="zh-CN" altLang="en-US" sz="2400" dirty="0" smtClean="0"/>
              <a:t>利用某种方法来判断大势的走势情况，是上涨还是下跌或者是盘整。</a:t>
            </a:r>
            <a:endParaRPr lang="en-US" altLang="zh-CN" sz="2400" dirty="0" smtClean="0"/>
          </a:p>
          <a:p>
            <a:r>
              <a:rPr lang="zh-CN" altLang="en-US" sz="2400" dirty="0" smtClean="0"/>
              <a:t>收益率最高的一种交易方式</a:t>
            </a:r>
            <a:endParaRPr lang="en-US" altLang="zh-CN" sz="2400" dirty="0" smtClean="0"/>
          </a:p>
          <a:p>
            <a:r>
              <a:rPr lang="en-US" altLang="zh-CN" sz="2400" dirty="0" smtClean="0"/>
              <a:t>SVM</a:t>
            </a:r>
            <a:r>
              <a:rPr lang="zh-CN" altLang="en-US" sz="2400" dirty="0" smtClean="0"/>
              <a:t>择时就是利用</a:t>
            </a:r>
            <a:r>
              <a:rPr lang="en-US" altLang="zh-CN" sz="2400" dirty="0" smtClean="0"/>
              <a:t>SVM</a:t>
            </a:r>
            <a:r>
              <a:rPr lang="zh-CN" altLang="en-US" sz="2400" dirty="0" smtClean="0"/>
              <a:t>技术进行大盘趋势的模式识别，将大盘区分为几个明显的模式，从而找出其中的特征，然后利用历史数据学习的模型来预测未来的趋势</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7544" y="87474"/>
            <a:ext cx="7772400" cy="661764"/>
          </a:xfrm>
        </p:spPr>
        <p:txBody>
          <a:bodyPr>
            <a:normAutofit fontScale="90000"/>
          </a:bodyPr>
          <a:lstStyle/>
          <a:p>
            <a:pPr lvl="0"/>
            <a:r>
              <a:rPr lang="zh-CN" altLang="en-US" sz="3600" dirty="0" smtClean="0"/>
              <a:t>应用（</a:t>
            </a:r>
            <a:r>
              <a:rPr lang="en-US" altLang="zh-CN" sz="3600" dirty="0" smtClean="0"/>
              <a:t>4</a:t>
            </a:r>
            <a:r>
              <a:rPr lang="zh-CN" altLang="en-US" sz="3600" dirty="0" smtClean="0"/>
              <a:t>）</a:t>
            </a:r>
            <a:r>
              <a:rPr lang="en-US" altLang="zh-CN" sz="3600" dirty="0" smtClean="0"/>
              <a:t>——</a:t>
            </a:r>
            <a:r>
              <a:rPr lang="zh-CN" altLang="en-US" sz="3600" dirty="0" smtClean="0"/>
              <a:t>个性化服务</a:t>
            </a:r>
            <a:endParaRPr lang="zh-CN" altLang="en-US" sz="3600" dirty="0"/>
          </a:p>
        </p:txBody>
      </p:sp>
      <p:sp>
        <p:nvSpPr>
          <p:cNvPr id="5" name="内容占位符 4"/>
          <p:cNvSpPr>
            <a:spLocks noGrp="1"/>
          </p:cNvSpPr>
          <p:nvPr>
            <p:ph sz="quarter" idx="1"/>
          </p:nvPr>
        </p:nvSpPr>
        <p:spPr/>
        <p:txBody>
          <a:bodyPr>
            <a:normAutofit/>
          </a:bodyPr>
          <a:lstStyle/>
          <a:p>
            <a:r>
              <a:rPr lang="zh-CN" altLang="en-US" sz="2400" dirty="0" smtClean="0"/>
              <a:t>智能投顾（个性化、细致）</a:t>
            </a:r>
            <a:endParaRPr lang="en-US" altLang="zh-CN" sz="2400" dirty="0" smtClean="0"/>
          </a:p>
          <a:p>
            <a:r>
              <a:rPr lang="zh-CN" altLang="en-US" sz="2400" dirty="0" smtClean="0"/>
              <a:t>便利、低门槛和互联网化的理财方式</a:t>
            </a:r>
            <a:endParaRPr lang="en-US" altLang="zh-CN" sz="2400" dirty="0" smtClean="0"/>
          </a:p>
          <a:p>
            <a:r>
              <a:rPr lang="zh-CN" altLang="en-US" sz="2400" dirty="0" smtClean="0"/>
              <a:t>自动生成信息简报</a:t>
            </a:r>
            <a:endParaRPr lang="en-US" altLang="zh-CN" sz="2400" dirty="0" smtClean="0"/>
          </a:p>
          <a:p>
            <a:r>
              <a:rPr lang="en-US" altLang="zh-CN" sz="2400" b="1" dirty="0" smtClean="0"/>
              <a:t>AI</a:t>
            </a:r>
            <a:r>
              <a:rPr lang="zh-CN" altLang="en-US" sz="2400" b="1" dirty="0" smtClean="0"/>
              <a:t>取代：大量易标准化、重复性、不具独创性的工作</a:t>
            </a:r>
            <a:endParaRPr lang="en-US" altLang="zh-CN" sz="2400" b="1" dirty="0" smtClean="0"/>
          </a:p>
          <a:p>
            <a:pPr>
              <a:buNone/>
            </a:pPr>
            <a:r>
              <a:rPr lang="zh-CN" altLang="en-US" sz="2000" b="1" dirty="0" smtClean="0"/>
              <a:t>   如：</a:t>
            </a:r>
            <a:r>
              <a:rPr lang="zh-CN" altLang="en-US" sz="2000" dirty="0" smtClean="0"/>
              <a:t>清算、交收、估值、对账</a:t>
            </a:r>
            <a:endParaRPr lang="en-US" altLang="zh-CN" sz="2000" dirty="0" smtClean="0"/>
          </a:p>
          <a:p>
            <a:pPr>
              <a:buNone/>
            </a:pPr>
            <a:r>
              <a:rPr lang="zh-CN" altLang="en-US" sz="2000" dirty="0" smtClean="0"/>
              <a:t>   做多因子模型的投资经理？也很可能被</a:t>
            </a:r>
            <a:r>
              <a:rPr lang="en-US" altLang="zh-CN" sz="2000" dirty="0" smtClean="0"/>
              <a:t>AI</a:t>
            </a:r>
            <a:r>
              <a:rPr lang="zh-CN" altLang="en-US" sz="2000" dirty="0" smtClean="0"/>
              <a:t>取代</a:t>
            </a:r>
            <a:endParaRPr lang="zh-CN" altLang="en-US" sz="20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https://gss0.bdstatic.com/-4o3dSag_xI4khGkpoWK1HF6hhy/baike/c0%3Dbaike72%2C5%2C5%2C72%2C24/sign=15017c1d59ee3d6d36cb8f99227f0647/5d6034a85edf8db18f2f13de0923dd54564e7402.jpg"/>
          <p:cNvPicPr>
            <a:picLocks noChangeAspect="1" noChangeArrowheads="1"/>
          </p:cNvPicPr>
          <p:nvPr/>
        </p:nvPicPr>
        <p:blipFill>
          <a:blip r:embed="rId3" cstate="print"/>
          <a:srcRect/>
          <a:stretch>
            <a:fillRect/>
          </a:stretch>
        </p:blipFill>
        <p:spPr bwMode="auto">
          <a:xfrm>
            <a:off x="5868145" y="2193708"/>
            <a:ext cx="2555775" cy="1437624"/>
          </a:xfrm>
          <a:prstGeom prst="rect">
            <a:avLst/>
          </a:prstGeom>
          <a:noFill/>
        </p:spPr>
      </p:pic>
      <p:sp>
        <p:nvSpPr>
          <p:cNvPr id="3" name="标题 1"/>
          <p:cNvSpPr txBox="1">
            <a:spLocks/>
          </p:cNvSpPr>
          <p:nvPr/>
        </p:nvSpPr>
        <p:spPr>
          <a:xfrm>
            <a:off x="395536" y="195486"/>
            <a:ext cx="8532440" cy="651719"/>
          </a:xfrm>
          <a:prstGeom prst="rect">
            <a:avLst/>
          </a:prstGeom>
        </p:spPr>
        <p:txBody>
          <a:bodyPr>
            <a:normAutofit fontScale="97500"/>
          </a:bodyPr>
          <a:lstStyle/>
          <a:p>
            <a:pPr lvl="0">
              <a:spcBef>
                <a:spcPct val="0"/>
              </a:spcBef>
              <a:defRPr/>
            </a:pPr>
            <a:r>
              <a:rPr lang="zh-CN" altLang="en-US" sz="3600" dirty="0" smtClean="0">
                <a:solidFill>
                  <a:schemeClr val="tx2"/>
                </a:solidFill>
                <a:latin typeface="+mj-lt"/>
                <a:ea typeface="+mj-ea"/>
                <a:cs typeface="+mj-cs"/>
              </a:rPr>
              <a:t>应用（</a:t>
            </a:r>
            <a:r>
              <a:rPr lang="en-US" altLang="zh-CN" sz="3600" dirty="0" smtClean="0">
                <a:solidFill>
                  <a:schemeClr val="tx2"/>
                </a:solidFill>
                <a:latin typeface="+mj-lt"/>
                <a:ea typeface="+mj-ea"/>
                <a:cs typeface="+mj-cs"/>
              </a:rPr>
              <a:t>5</a:t>
            </a:r>
            <a:r>
              <a:rPr lang="zh-CN" altLang="en-US" sz="3600" dirty="0" smtClean="0">
                <a:solidFill>
                  <a:schemeClr val="tx2"/>
                </a:solidFill>
                <a:latin typeface="+mj-lt"/>
                <a:ea typeface="+mj-ea"/>
                <a:cs typeface="+mj-cs"/>
              </a:rPr>
              <a:t>）</a:t>
            </a:r>
            <a:r>
              <a:rPr lang="en-US" altLang="zh-CN" sz="3600" dirty="0" smtClean="0">
                <a:solidFill>
                  <a:schemeClr val="tx2"/>
                </a:solidFill>
                <a:latin typeface="+mj-lt"/>
                <a:ea typeface="+mj-ea"/>
                <a:cs typeface="+mj-cs"/>
              </a:rPr>
              <a:t>——</a:t>
            </a:r>
            <a:r>
              <a:rPr lang="zh-CN" altLang="en-US" sz="3600" dirty="0" smtClean="0">
                <a:solidFill>
                  <a:schemeClr val="tx2"/>
                </a:solidFill>
                <a:latin typeface="+mj-lt"/>
                <a:ea typeface="+mj-ea"/>
                <a:cs typeface="+mj-cs"/>
              </a:rPr>
              <a:t>黑天鹅事件</a:t>
            </a:r>
            <a:endParaRPr kumimoji="0" lang="zh-CN" altLang="en-US" sz="3600" b="0" i="0" u="none" strike="noStrike" kern="1200" cap="none" spc="0" normalizeH="0" baseline="0" noProof="0" dirty="0">
              <a:ln>
                <a:noFill/>
              </a:ln>
              <a:solidFill>
                <a:schemeClr val="tx2"/>
              </a:solidFill>
              <a:effectLst/>
              <a:uLnTx/>
              <a:uFillTx/>
              <a:latin typeface="+mj-lt"/>
              <a:ea typeface="+mj-ea"/>
              <a:cs typeface="+mj-cs"/>
            </a:endParaRPr>
          </a:p>
        </p:txBody>
      </p:sp>
      <p:sp>
        <p:nvSpPr>
          <p:cNvPr id="4" name="内容占位符 4"/>
          <p:cNvSpPr>
            <a:spLocks noGrp="1"/>
          </p:cNvSpPr>
          <p:nvPr>
            <p:ph sz="quarter" idx="1"/>
          </p:nvPr>
        </p:nvSpPr>
        <p:spPr>
          <a:xfrm>
            <a:off x="755576" y="951570"/>
            <a:ext cx="7848872" cy="3888432"/>
          </a:xfrm>
        </p:spPr>
        <p:txBody>
          <a:bodyPr>
            <a:normAutofit fontScale="92500" lnSpcReduction="20000"/>
          </a:bodyPr>
          <a:lstStyle/>
          <a:p>
            <a:r>
              <a:rPr lang="zh-CN" altLang="en-US" sz="2800" b="1" dirty="0" smtClean="0">
                <a:solidFill>
                  <a:srgbClr val="000099"/>
                </a:solidFill>
              </a:rPr>
              <a:t>实时监测</a:t>
            </a:r>
            <a:endParaRPr lang="en-US" altLang="zh-CN" sz="2800" b="1" dirty="0" smtClean="0">
              <a:solidFill>
                <a:srgbClr val="000099"/>
              </a:solidFill>
            </a:endParaRPr>
          </a:p>
          <a:p>
            <a:r>
              <a:rPr lang="zh-CN" altLang="en-US" sz="2800" b="1" dirty="0" smtClean="0">
                <a:solidFill>
                  <a:srgbClr val="000099"/>
                </a:solidFill>
              </a:rPr>
              <a:t>预测可能事件</a:t>
            </a:r>
            <a:endParaRPr lang="en-US" altLang="zh-CN" sz="2800" b="1" dirty="0" smtClean="0">
              <a:solidFill>
                <a:srgbClr val="000099"/>
              </a:solidFill>
            </a:endParaRPr>
          </a:p>
          <a:p>
            <a:pPr>
              <a:buNone/>
            </a:pPr>
            <a:r>
              <a:rPr lang="zh-CN" altLang="en-US" sz="2800" dirty="0" smtClean="0"/>
              <a:t>   </a:t>
            </a:r>
            <a:r>
              <a:rPr lang="zh-CN" altLang="en-US" sz="2400" dirty="0" smtClean="0"/>
              <a:t>例如：通过抓取</a:t>
            </a:r>
            <a:r>
              <a:rPr lang="en-US" altLang="zh-CN" sz="2400" dirty="0" smtClean="0"/>
              <a:t>Twitter</a:t>
            </a:r>
            <a:r>
              <a:rPr lang="zh-CN" altLang="en-US" sz="2400" dirty="0" smtClean="0"/>
              <a:t>数据，预测地域疾病突发</a:t>
            </a:r>
            <a:endParaRPr lang="en-US" altLang="zh-CN" sz="2800" dirty="0" smtClean="0"/>
          </a:p>
          <a:p>
            <a:r>
              <a:rPr lang="zh-CN" altLang="en-US" sz="2800" b="1" dirty="0" smtClean="0">
                <a:solidFill>
                  <a:srgbClr val="000099"/>
                </a:solidFill>
              </a:rPr>
              <a:t>历史事件的数据模式</a:t>
            </a:r>
            <a:endParaRPr lang="en-US" altLang="zh-CN" sz="2800" b="1" dirty="0" smtClean="0">
              <a:solidFill>
                <a:srgbClr val="000099"/>
              </a:solidFill>
            </a:endParaRPr>
          </a:p>
          <a:p>
            <a:pPr>
              <a:buNone/>
            </a:pPr>
            <a:r>
              <a:rPr lang="zh-CN" altLang="en-US" sz="2800" dirty="0" smtClean="0"/>
              <a:t>   </a:t>
            </a:r>
            <a:r>
              <a:rPr lang="zh-CN" altLang="en-US" sz="2400" dirty="0" smtClean="0"/>
              <a:t>例如：美国的</a:t>
            </a:r>
            <a:r>
              <a:rPr lang="en-US" altLang="zh-CN" sz="2400" dirty="0" err="1" smtClean="0"/>
              <a:t>Kensho</a:t>
            </a:r>
            <a:r>
              <a:rPr lang="zh-CN" altLang="en-US" sz="2400" dirty="0" smtClean="0"/>
              <a:t>公司</a:t>
            </a:r>
            <a:endParaRPr lang="en-US" altLang="zh-CN" sz="2400" dirty="0" smtClean="0"/>
          </a:p>
          <a:p>
            <a:pPr>
              <a:buNone/>
            </a:pPr>
            <a:r>
              <a:rPr lang="en-US" altLang="zh-CN" sz="2400" dirty="0" smtClean="0"/>
              <a:t>              </a:t>
            </a:r>
            <a:r>
              <a:rPr lang="zh-CN" altLang="en-US" sz="2400" dirty="0" smtClean="0"/>
              <a:t>自动分析报表</a:t>
            </a:r>
            <a:endParaRPr lang="en-US" altLang="zh-CN" sz="2800" dirty="0" smtClean="0"/>
          </a:p>
          <a:p>
            <a:r>
              <a:rPr lang="zh-CN" altLang="en-US" sz="2800" b="1" dirty="0" smtClean="0">
                <a:solidFill>
                  <a:srgbClr val="000099"/>
                </a:solidFill>
              </a:rPr>
              <a:t>潜在研究</a:t>
            </a:r>
            <a:endParaRPr lang="en-US" altLang="zh-CN" sz="2800" b="1" dirty="0" smtClean="0">
              <a:solidFill>
                <a:srgbClr val="000099"/>
              </a:solidFill>
            </a:endParaRPr>
          </a:p>
          <a:p>
            <a:pPr lvl="1"/>
            <a:r>
              <a:rPr lang="zh-CN" altLang="en-US" dirty="0" smtClean="0"/>
              <a:t>社会影响力分析</a:t>
            </a:r>
            <a:endParaRPr lang="en-US" altLang="zh-CN" dirty="0" smtClean="0"/>
          </a:p>
          <a:p>
            <a:pPr lvl="1"/>
            <a:r>
              <a:rPr lang="zh-CN" altLang="en-US" dirty="0" smtClean="0"/>
              <a:t>信息传播</a:t>
            </a:r>
            <a:endParaRPr lang="en-US" altLang="zh-CN" dirty="0" smtClean="0"/>
          </a:p>
          <a:p>
            <a:pPr lvl="1"/>
            <a:r>
              <a:rPr lang="zh-CN" altLang="en-US" b="1" dirty="0" smtClean="0">
                <a:solidFill>
                  <a:srgbClr val="000099"/>
                </a:solidFill>
              </a:rPr>
              <a:t>基于机器学习技术的社会网络分析与挖掘</a:t>
            </a:r>
            <a:endParaRPr lang="en-US" altLang="zh-CN" b="1" dirty="0" smtClean="0">
              <a:solidFill>
                <a:srgbClr val="000099"/>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4" name="Picture 4" descr="当 AI 开始学习艺术创作，我们应该觉得担心吗？"/>
          <p:cNvPicPr>
            <a:picLocks noChangeAspect="1" noChangeArrowheads="1"/>
          </p:cNvPicPr>
          <p:nvPr/>
        </p:nvPicPr>
        <p:blipFill>
          <a:blip r:embed="rId3" cstate="print"/>
          <a:srcRect/>
          <a:stretch>
            <a:fillRect/>
          </a:stretch>
        </p:blipFill>
        <p:spPr bwMode="auto">
          <a:xfrm>
            <a:off x="3795124" y="681540"/>
            <a:ext cx="5348876" cy="2430270"/>
          </a:xfrm>
          <a:prstGeom prst="rect">
            <a:avLst/>
          </a:prstGeom>
          <a:noFill/>
        </p:spPr>
      </p:pic>
      <p:sp>
        <p:nvSpPr>
          <p:cNvPr id="21" name="标题 1"/>
          <p:cNvSpPr txBox="1">
            <a:spLocks/>
          </p:cNvSpPr>
          <p:nvPr/>
        </p:nvSpPr>
        <p:spPr>
          <a:xfrm>
            <a:off x="395536" y="195486"/>
            <a:ext cx="8532440" cy="651719"/>
          </a:xfrm>
          <a:prstGeom prst="rect">
            <a:avLst/>
          </a:prstGeom>
        </p:spPr>
        <p:txBody>
          <a:bodyPr>
            <a:normAutofit fontScale="97500"/>
          </a:bodyPr>
          <a:lstStyle/>
          <a:p>
            <a:pPr lvl="0">
              <a:spcBef>
                <a:spcPct val="0"/>
              </a:spcBef>
              <a:defRPr/>
            </a:pPr>
            <a:r>
              <a:rPr lang="zh-CN" altLang="en-US" sz="3600" dirty="0" smtClean="0">
                <a:solidFill>
                  <a:schemeClr val="tx2"/>
                </a:solidFill>
                <a:latin typeface="+mj-lt"/>
                <a:ea typeface="+mj-ea"/>
                <a:cs typeface="+mj-cs"/>
              </a:rPr>
              <a:t>应用（</a:t>
            </a:r>
            <a:r>
              <a:rPr lang="en-US" altLang="zh-CN" sz="3600" dirty="0" smtClean="0">
                <a:solidFill>
                  <a:schemeClr val="tx2"/>
                </a:solidFill>
                <a:latin typeface="+mj-lt"/>
                <a:ea typeface="+mj-ea"/>
                <a:cs typeface="+mj-cs"/>
              </a:rPr>
              <a:t>6</a:t>
            </a:r>
            <a:r>
              <a:rPr lang="zh-CN" altLang="en-US" sz="3600" dirty="0" smtClean="0">
                <a:solidFill>
                  <a:schemeClr val="tx2"/>
                </a:solidFill>
                <a:latin typeface="+mj-lt"/>
                <a:ea typeface="+mj-ea"/>
                <a:cs typeface="+mj-cs"/>
              </a:rPr>
              <a:t>）</a:t>
            </a:r>
            <a:r>
              <a:rPr lang="en-US" altLang="zh-CN" sz="3600" dirty="0" smtClean="0">
                <a:solidFill>
                  <a:schemeClr val="tx2"/>
                </a:solidFill>
                <a:latin typeface="+mj-lt"/>
                <a:ea typeface="+mj-ea"/>
                <a:cs typeface="+mj-cs"/>
              </a:rPr>
              <a:t>——</a:t>
            </a:r>
            <a:r>
              <a:rPr kumimoji="0" lang="zh-CN" altLang="en-US" sz="3600" b="0" i="0" u="none" strike="noStrike" kern="1200" cap="none" spc="0" normalizeH="0" baseline="0" noProof="0" dirty="0" smtClean="0">
                <a:ln>
                  <a:noFill/>
                </a:ln>
                <a:solidFill>
                  <a:schemeClr val="tx2"/>
                </a:solidFill>
                <a:effectLst/>
                <a:uLnTx/>
                <a:uFillTx/>
                <a:latin typeface="+mj-lt"/>
                <a:ea typeface="+mj-ea"/>
                <a:cs typeface="+mj-cs"/>
              </a:rPr>
              <a:t>投资风格学习</a:t>
            </a:r>
            <a:endParaRPr kumimoji="0" lang="zh-CN" altLang="en-US" sz="3600" b="0" i="0" u="none" strike="noStrike" kern="1200" cap="none" spc="0" normalizeH="0" baseline="0" noProof="0" dirty="0">
              <a:ln>
                <a:noFill/>
              </a:ln>
              <a:solidFill>
                <a:schemeClr val="tx2"/>
              </a:solidFill>
              <a:effectLst/>
              <a:uLnTx/>
              <a:uFillTx/>
              <a:latin typeface="+mj-lt"/>
              <a:ea typeface="+mj-ea"/>
              <a:cs typeface="+mj-cs"/>
            </a:endParaRPr>
          </a:p>
        </p:txBody>
      </p:sp>
      <p:pic>
        <p:nvPicPr>
          <p:cNvPr id="158722" name="Picture 2" descr="http://img.mp.itc.cn/upload/20170405/0273a713befb4372b8f02b8c503a21b1_th.jpeg"/>
          <p:cNvPicPr>
            <a:picLocks noChangeAspect="1" noChangeArrowheads="1"/>
          </p:cNvPicPr>
          <p:nvPr/>
        </p:nvPicPr>
        <p:blipFill>
          <a:blip r:embed="rId4" cstate="print"/>
          <a:srcRect/>
          <a:stretch>
            <a:fillRect/>
          </a:stretch>
        </p:blipFill>
        <p:spPr bwMode="auto">
          <a:xfrm>
            <a:off x="323529" y="789552"/>
            <a:ext cx="3175407" cy="1782198"/>
          </a:xfrm>
          <a:prstGeom prst="rect">
            <a:avLst/>
          </a:prstGeom>
          <a:noFill/>
        </p:spPr>
      </p:pic>
      <p:sp>
        <p:nvSpPr>
          <p:cNvPr id="6" name="内容占位符 5"/>
          <p:cNvSpPr>
            <a:spLocks noGrp="1"/>
          </p:cNvSpPr>
          <p:nvPr>
            <p:ph sz="quarter" idx="1"/>
          </p:nvPr>
        </p:nvSpPr>
        <p:spPr>
          <a:xfrm>
            <a:off x="539552" y="789552"/>
            <a:ext cx="8208912" cy="4104456"/>
          </a:xfrm>
        </p:spPr>
        <p:txBody>
          <a:bodyPr>
            <a:normAutofit fontScale="85000" lnSpcReduction="20000"/>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sz="2800" b="1" dirty="0" smtClean="0">
                <a:solidFill>
                  <a:srgbClr val="000099"/>
                </a:solidFill>
              </a:rPr>
              <a:t>投资经理风格</a:t>
            </a:r>
            <a:endParaRPr lang="en-US" altLang="zh-CN" sz="2800" b="1" dirty="0" smtClean="0">
              <a:solidFill>
                <a:srgbClr val="000099"/>
              </a:solidFill>
            </a:endParaRPr>
          </a:p>
          <a:p>
            <a:pPr lvl="1"/>
            <a:r>
              <a:rPr lang="zh-CN" altLang="en-US" b="1" dirty="0" smtClean="0">
                <a:solidFill>
                  <a:srgbClr val="000099"/>
                </a:solidFill>
              </a:rPr>
              <a:t>积极性、消极型</a:t>
            </a:r>
            <a:endParaRPr lang="en-US" altLang="zh-CN" b="1" dirty="0" smtClean="0">
              <a:solidFill>
                <a:srgbClr val="000099"/>
              </a:solidFill>
            </a:endParaRPr>
          </a:p>
          <a:p>
            <a:pPr lvl="1"/>
            <a:r>
              <a:rPr lang="zh-CN" altLang="en-US" b="1" dirty="0" smtClean="0">
                <a:solidFill>
                  <a:srgbClr val="000099"/>
                </a:solidFill>
              </a:rPr>
              <a:t>成长型、价值型、混合型</a:t>
            </a:r>
            <a:endParaRPr lang="en-US" altLang="zh-CN" b="1" dirty="0" smtClean="0">
              <a:solidFill>
                <a:srgbClr val="000099"/>
              </a:solidFill>
            </a:endParaRPr>
          </a:p>
          <a:p>
            <a:pPr lvl="1"/>
            <a:r>
              <a:rPr lang="zh-CN" altLang="en-US" b="1" dirty="0" smtClean="0">
                <a:solidFill>
                  <a:srgbClr val="000099"/>
                </a:solidFill>
              </a:rPr>
              <a:t>大盘型、中盘型、小盘型</a:t>
            </a:r>
            <a:endParaRPr lang="en-US" altLang="zh-CN" b="1" dirty="0" smtClean="0">
              <a:solidFill>
                <a:srgbClr val="000099"/>
              </a:solidFill>
            </a:endParaRPr>
          </a:p>
          <a:p>
            <a:pPr lvl="1"/>
            <a:r>
              <a:rPr lang="zh-CN" altLang="en-US" b="1" dirty="0" smtClean="0">
                <a:solidFill>
                  <a:srgbClr val="000099"/>
                </a:solidFill>
              </a:rPr>
              <a:t>技术分析型、基本面分析型</a:t>
            </a:r>
            <a:endParaRPr lang="en-US" altLang="zh-CN" b="1" dirty="0" smtClean="0">
              <a:solidFill>
                <a:srgbClr val="000099"/>
              </a:solidFill>
            </a:endParaRPr>
          </a:p>
          <a:p>
            <a:pPr lvl="1"/>
            <a:r>
              <a:rPr lang="zh-CN" altLang="en-US" b="1" dirty="0" smtClean="0">
                <a:solidFill>
                  <a:srgbClr val="000099"/>
                </a:solidFill>
              </a:rPr>
              <a:t>头上型、底下型</a:t>
            </a:r>
            <a:endParaRPr lang="en-US" altLang="zh-CN" b="1" dirty="0" smtClean="0">
              <a:solidFill>
                <a:srgbClr val="000099"/>
              </a:solidFill>
            </a:endParaRPr>
          </a:p>
          <a:p>
            <a:pPr lvl="1"/>
            <a:endParaRPr lang="zh-CN" altLang="en-US" b="1" dirty="0">
              <a:solidFill>
                <a:srgbClr val="000099"/>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95486"/>
            <a:ext cx="7772400" cy="661764"/>
          </a:xfrm>
        </p:spPr>
        <p:txBody>
          <a:bodyPr>
            <a:normAutofit fontScale="90000"/>
          </a:bodyPr>
          <a:lstStyle/>
          <a:p>
            <a:r>
              <a:rPr lang="zh-CN" altLang="en-US" sz="3600" dirty="0" smtClean="0"/>
              <a:t>应用（</a:t>
            </a:r>
            <a:r>
              <a:rPr lang="en-US" altLang="zh-CN" sz="3600" dirty="0" smtClean="0"/>
              <a:t>7</a:t>
            </a:r>
            <a:r>
              <a:rPr lang="zh-CN" altLang="en-US" sz="3600" dirty="0" smtClean="0"/>
              <a:t>）</a:t>
            </a:r>
            <a:r>
              <a:rPr lang="en-US" altLang="zh-CN" sz="3600" dirty="0" smtClean="0"/>
              <a:t>——</a:t>
            </a:r>
            <a:r>
              <a:rPr lang="zh-CN" altLang="en-US" sz="3600" dirty="0" smtClean="0"/>
              <a:t>产品推荐</a:t>
            </a:r>
            <a:endParaRPr lang="zh-CN" altLang="en-US" sz="3600" dirty="0"/>
          </a:p>
        </p:txBody>
      </p:sp>
      <p:sp>
        <p:nvSpPr>
          <p:cNvPr id="3" name="内容占位符 2"/>
          <p:cNvSpPr>
            <a:spLocks noGrp="1"/>
          </p:cNvSpPr>
          <p:nvPr>
            <p:ph sz="quarter" idx="1"/>
          </p:nvPr>
        </p:nvSpPr>
        <p:spPr/>
        <p:txBody>
          <a:bodyPr>
            <a:normAutofit fontScale="92500" lnSpcReduction="20000"/>
          </a:bodyPr>
          <a:lstStyle/>
          <a:p>
            <a:r>
              <a:rPr lang="zh-CN" altLang="en-US" sz="3000" b="1" dirty="0" smtClean="0">
                <a:solidFill>
                  <a:srgbClr val="000099"/>
                </a:solidFill>
              </a:rPr>
              <a:t>面向产品           面向客户</a:t>
            </a:r>
            <a:endParaRPr lang="en-US" altLang="zh-CN" sz="3000" b="1" dirty="0" smtClean="0">
              <a:solidFill>
                <a:srgbClr val="000099"/>
              </a:solidFill>
            </a:endParaRPr>
          </a:p>
          <a:p>
            <a:r>
              <a:rPr lang="zh-CN" altLang="en-US" sz="3000" b="1" dirty="0" smtClean="0">
                <a:solidFill>
                  <a:srgbClr val="000099"/>
                </a:solidFill>
              </a:rPr>
              <a:t>协同过滤</a:t>
            </a:r>
            <a:endParaRPr lang="en-US" altLang="zh-CN" sz="3000" b="1" dirty="0" smtClean="0">
              <a:solidFill>
                <a:srgbClr val="000099"/>
              </a:solidFill>
            </a:endParaRPr>
          </a:p>
          <a:p>
            <a:pPr latinLnBrk="1">
              <a:buNone/>
            </a:pPr>
            <a:r>
              <a:rPr lang="zh-CN" altLang="en-US" sz="2000" dirty="0" smtClean="0"/>
              <a:t>       </a:t>
            </a:r>
            <a:r>
              <a:rPr lang="en-US" altLang="zh-CN" sz="2000" dirty="0" smtClean="0"/>
              <a:t>1.  </a:t>
            </a:r>
            <a:r>
              <a:rPr lang="zh-CN" altLang="en-US" sz="2000" dirty="0" smtClean="0"/>
              <a:t>分析各个用户对</a:t>
            </a:r>
            <a:r>
              <a:rPr lang="en-US" altLang="zh-CN" sz="2000" dirty="0" smtClean="0"/>
              <a:t>item</a:t>
            </a:r>
            <a:r>
              <a:rPr lang="zh-CN" altLang="en-US" sz="2000" dirty="0" smtClean="0"/>
              <a:t>的评价</a:t>
            </a:r>
          </a:p>
          <a:p>
            <a:pPr latinLnBrk="1">
              <a:buNone/>
            </a:pPr>
            <a:r>
              <a:rPr lang="en-US" altLang="zh-CN" sz="2000" dirty="0" smtClean="0"/>
              <a:t>       2. </a:t>
            </a:r>
            <a:r>
              <a:rPr lang="zh-CN" altLang="en-US" sz="2000" dirty="0" smtClean="0"/>
              <a:t>依据评价计算用户相似度；</a:t>
            </a:r>
          </a:p>
          <a:p>
            <a:pPr latinLnBrk="1">
              <a:buNone/>
            </a:pPr>
            <a:r>
              <a:rPr lang="en-US" altLang="zh-CN" sz="2000" dirty="0" smtClean="0"/>
              <a:t>       3. </a:t>
            </a:r>
            <a:r>
              <a:rPr lang="zh-CN" altLang="en-US" sz="2000" dirty="0" smtClean="0"/>
              <a:t>选出与当前用户最相似的</a:t>
            </a:r>
            <a:r>
              <a:rPr lang="en-US" altLang="zh-CN" sz="2000" dirty="0" smtClean="0"/>
              <a:t>N</a:t>
            </a:r>
            <a:r>
              <a:rPr lang="zh-CN" altLang="en-US" sz="2000" dirty="0" smtClean="0"/>
              <a:t>个用户；</a:t>
            </a:r>
          </a:p>
          <a:p>
            <a:pPr latinLnBrk="1">
              <a:buNone/>
            </a:pPr>
            <a:r>
              <a:rPr lang="zh-CN" altLang="en-US" sz="2000" dirty="0" smtClean="0"/>
              <a:t>       </a:t>
            </a:r>
            <a:r>
              <a:rPr lang="en-US" altLang="zh-CN" sz="2000" dirty="0" smtClean="0"/>
              <a:t>4. </a:t>
            </a:r>
            <a:r>
              <a:rPr lang="zh-CN" altLang="en-US" sz="2000" dirty="0" smtClean="0"/>
              <a:t>将这</a:t>
            </a:r>
            <a:r>
              <a:rPr lang="en-US" altLang="zh-CN" sz="2000" dirty="0" smtClean="0"/>
              <a:t>N</a:t>
            </a:r>
            <a:r>
              <a:rPr lang="zh-CN" altLang="en-US" sz="2000" dirty="0" smtClean="0"/>
              <a:t>个用户评价最高并且当前用户又没有浏览过的</a:t>
            </a:r>
            <a:r>
              <a:rPr lang="en-US" altLang="zh-CN" sz="2000" dirty="0" smtClean="0"/>
              <a:t>item</a:t>
            </a:r>
            <a:r>
              <a:rPr lang="zh-CN" altLang="en-US" sz="2000" dirty="0" smtClean="0"/>
              <a:t>推荐给当前用户。</a:t>
            </a:r>
            <a:endParaRPr lang="en-US" altLang="zh-CN" sz="2000" dirty="0" smtClean="0"/>
          </a:p>
          <a:p>
            <a:pPr latinLnBrk="1"/>
            <a:r>
              <a:rPr lang="zh-CN" altLang="en-US" sz="3000" b="1" dirty="0" smtClean="0">
                <a:solidFill>
                  <a:srgbClr val="000099"/>
                </a:solidFill>
              </a:rPr>
              <a:t>基于内容的方法</a:t>
            </a:r>
            <a:endParaRPr lang="en-US" altLang="zh-CN" sz="3000" b="1" dirty="0" smtClean="0">
              <a:solidFill>
                <a:srgbClr val="000099"/>
              </a:solidFill>
            </a:endParaRPr>
          </a:p>
          <a:p>
            <a:pPr latinLnBrk="1"/>
            <a:r>
              <a:rPr lang="zh-CN" altLang="en-US" sz="3000" b="1" dirty="0" smtClean="0">
                <a:solidFill>
                  <a:srgbClr val="000099"/>
                </a:solidFill>
              </a:rPr>
              <a:t>基于机器学习模型的方法</a:t>
            </a:r>
            <a:endParaRPr lang="zh-CN" altLang="en-US" sz="3000" dirty="0" smtClean="0"/>
          </a:p>
          <a:p>
            <a:pPr lvl="1">
              <a:buNone/>
            </a:pPr>
            <a:endParaRPr lang="zh-CN" altLang="en-US" dirty="0"/>
          </a:p>
        </p:txBody>
      </p:sp>
      <p:pic>
        <p:nvPicPr>
          <p:cNvPr id="4" name="图片 3" descr="timg.jpg"/>
          <p:cNvPicPr>
            <a:picLocks noChangeAspect="1"/>
          </p:cNvPicPr>
          <p:nvPr/>
        </p:nvPicPr>
        <p:blipFill>
          <a:blip r:embed="rId3" cstate="print"/>
          <a:stretch>
            <a:fillRect/>
          </a:stretch>
        </p:blipFill>
        <p:spPr>
          <a:xfrm>
            <a:off x="5724128" y="3219822"/>
            <a:ext cx="3024336" cy="1682555"/>
          </a:xfrm>
          <a:prstGeom prst="rect">
            <a:avLst/>
          </a:prstGeom>
        </p:spPr>
      </p:pic>
      <p:pic>
        <p:nvPicPr>
          <p:cNvPr id="147459" name="Picture 3"/>
          <p:cNvPicPr>
            <a:picLocks noChangeAspect="1" noChangeArrowheads="1"/>
          </p:cNvPicPr>
          <p:nvPr/>
        </p:nvPicPr>
        <p:blipFill>
          <a:blip r:embed="rId4" cstate="print"/>
          <a:srcRect/>
          <a:stretch>
            <a:fillRect/>
          </a:stretch>
        </p:blipFill>
        <p:spPr bwMode="auto">
          <a:xfrm>
            <a:off x="6228185" y="735546"/>
            <a:ext cx="2606053" cy="1919843"/>
          </a:xfrm>
          <a:prstGeom prst="rect">
            <a:avLst/>
          </a:prstGeom>
          <a:noFill/>
          <a:ln w="9525">
            <a:noFill/>
            <a:miter lim="800000"/>
            <a:headEnd/>
            <a:tailEnd/>
          </a:ln>
        </p:spPr>
      </p:pic>
      <p:sp>
        <p:nvSpPr>
          <p:cNvPr id="6" name="右箭头 5"/>
          <p:cNvSpPr/>
          <p:nvPr/>
        </p:nvSpPr>
        <p:spPr>
          <a:xfrm>
            <a:off x="3131840" y="1167594"/>
            <a:ext cx="720080" cy="270030"/>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11510"/>
            <a:ext cx="8136904" cy="594066"/>
          </a:xfrm>
        </p:spPr>
        <p:txBody>
          <a:bodyPr>
            <a:normAutofit fontScale="90000"/>
          </a:bodyPr>
          <a:lstStyle/>
          <a:p>
            <a:r>
              <a:rPr lang="zh-CN" altLang="en-US" sz="3600" dirty="0" smtClean="0"/>
              <a:t>如下场景应用何种机器学习方法？</a:t>
            </a:r>
            <a:endParaRPr lang="zh-CN" altLang="en-US" sz="3600" dirty="0"/>
          </a:p>
        </p:txBody>
      </p:sp>
      <p:graphicFrame>
        <p:nvGraphicFramePr>
          <p:cNvPr id="8" name="内容占位符 7"/>
          <p:cNvGraphicFramePr>
            <a:graphicFrameLocks noGrp="1"/>
          </p:cNvGraphicFramePr>
          <p:nvPr>
            <p:ph sz="quarter" idx="1"/>
          </p:nvPr>
        </p:nvGraphicFramePr>
        <p:xfrm>
          <a:off x="611560" y="1113590"/>
          <a:ext cx="8136904" cy="3539360"/>
        </p:xfrm>
        <a:graphic>
          <a:graphicData uri="http://schemas.openxmlformats.org/drawingml/2006/table">
            <a:tbl>
              <a:tblPr firstRow="1" bandRow="1">
                <a:tableStyleId>{5C22544A-7EE6-4342-B048-85BDC9FD1C3A}</a:tableStyleId>
              </a:tblPr>
              <a:tblGrid>
                <a:gridCol w="2539684"/>
                <a:gridCol w="3004932"/>
                <a:gridCol w="2592288"/>
              </a:tblGrid>
              <a:tr h="312226">
                <a:tc>
                  <a:txBody>
                    <a:bodyPr/>
                    <a:lstStyle/>
                    <a:p>
                      <a:r>
                        <a:rPr lang="zh-CN" altLang="en-US" sz="1500" dirty="0" smtClean="0"/>
                        <a:t>问题</a:t>
                      </a:r>
                      <a:endParaRPr lang="zh-CN" altLang="en-US" sz="1500" dirty="0"/>
                    </a:p>
                  </a:txBody>
                  <a:tcPr marT="34290" marB="34290"/>
                </a:tc>
                <a:tc>
                  <a:txBody>
                    <a:bodyPr/>
                    <a:lstStyle/>
                    <a:p>
                      <a:r>
                        <a:rPr lang="zh-CN" altLang="en-US" sz="1500" dirty="0" smtClean="0"/>
                        <a:t>金融实例</a:t>
                      </a:r>
                      <a:endParaRPr lang="zh-CN" altLang="en-US" sz="1500" dirty="0"/>
                    </a:p>
                  </a:txBody>
                  <a:tcPr marT="34290" marB="34290"/>
                </a:tc>
                <a:tc>
                  <a:txBody>
                    <a:bodyPr/>
                    <a:lstStyle/>
                    <a:p>
                      <a:r>
                        <a:rPr lang="zh-CN" altLang="en-US" sz="1500" dirty="0" smtClean="0"/>
                        <a:t>机器学习方法</a:t>
                      </a:r>
                      <a:endParaRPr lang="zh-CN" altLang="en-US" sz="1500" dirty="0"/>
                    </a:p>
                  </a:txBody>
                  <a:tcPr marT="34290" marB="34290"/>
                </a:tc>
              </a:tr>
              <a:tr h="525780">
                <a:tc>
                  <a:txBody>
                    <a:bodyPr/>
                    <a:lstStyle/>
                    <a:p>
                      <a:r>
                        <a:rPr lang="zh-CN" altLang="en-US" sz="1500" dirty="0" smtClean="0"/>
                        <a:t>给定输入变量，预测资产价格方向</a:t>
                      </a:r>
                      <a:endParaRPr lang="zh-CN" altLang="en-US" sz="1500" dirty="0"/>
                    </a:p>
                  </a:txBody>
                  <a:tcPr marT="34290" marB="34290"/>
                </a:tc>
                <a:tc>
                  <a:txBody>
                    <a:bodyPr/>
                    <a:lstStyle/>
                    <a:p>
                      <a:r>
                        <a:rPr lang="zh-CN" altLang="en-US" sz="1500" dirty="0" smtClean="0"/>
                        <a:t>使用技术指标对于对应的指数进行择时</a:t>
                      </a:r>
                      <a:endParaRPr lang="zh-CN" altLang="en-US" sz="1500" dirty="0"/>
                    </a:p>
                  </a:txBody>
                  <a:tcPr marT="34290" marB="34290"/>
                </a:tc>
                <a:tc>
                  <a:txBody>
                    <a:bodyPr/>
                    <a:lstStyle/>
                    <a:p>
                      <a:r>
                        <a:rPr lang="en-US" altLang="zh-CN" sz="1500" dirty="0" smtClean="0"/>
                        <a:t>SVM</a:t>
                      </a:r>
                      <a:r>
                        <a:rPr lang="zh-CN" altLang="en-US" sz="1500" dirty="0" smtClean="0"/>
                        <a:t>、</a:t>
                      </a:r>
                      <a:r>
                        <a:rPr lang="en-US" altLang="zh-CN" sz="1500" dirty="0" smtClean="0"/>
                        <a:t>Logistic</a:t>
                      </a:r>
                      <a:r>
                        <a:rPr lang="zh-CN" altLang="en-US" sz="1500" dirty="0" smtClean="0"/>
                        <a:t>回归、</a:t>
                      </a:r>
                      <a:r>
                        <a:rPr lang="en-US" altLang="zh-CN" sz="1500" dirty="0" smtClean="0"/>
                        <a:t>Lasso</a:t>
                      </a:r>
                      <a:r>
                        <a:rPr lang="zh-CN" altLang="en-US" sz="1500" dirty="0" smtClean="0"/>
                        <a:t>回归</a:t>
                      </a:r>
                      <a:endParaRPr lang="zh-CN" altLang="en-US" sz="1500" dirty="0"/>
                    </a:p>
                  </a:txBody>
                  <a:tcPr marT="34290" marB="34290"/>
                </a:tc>
              </a:tr>
              <a:tr h="525780">
                <a:tc>
                  <a:txBody>
                    <a:bodyPr/>
                    <a:lstStyle/>
                    <a:p>
                      <a:r>
                        <a:rPr lang="zh-CN" altLang="en-US" sz="1500" dirty="0" smtClean="0"/>
                        <a:t>找出资产价格的驱动因素</a:t>
                      </a:r>
                      <a:endParaRPr lang="zh-CN" altLang="en-US" sz="1500" dirty="0"/>
                    </a:p>
                  </a:txBody>
                  <a:tcPr marT="34290" marB="34290"/>
                </a:tc>
                <a:tc>
                  <a:txBody>
                    <a:bodyPr/>
                    <a:lstStyle/>
                    <a:p>
                      <a:r>
                        <a:rPr lang="zh-CN" altLang="en-US" sz="1500" dirty="0" smtClean="0"/>
                        <a:t>行业中有效因子的筛选</a:t>
                      </a:r>
                      <a:endParaRPr lang="zh-CN" altLang="en-US" sz="1500" dirty="0"/>
                    </a:p>
                  </a:txBody>
                  <a:tcPr marT="34290" marB="34290"/>
                </a:tc>
                <a:tc>
                  <a:txBody>
                    <a:bodyPr/>
                    <a:lstStyle/>
                    <a:p>
                      <a:r>
                        <a:rPr lang="en-US" altLang="zh-CN" sz="1500" dirty="0" smtClean="0"/>
                        <a:t>PCA</a:t>
                      </a:r>
                      <a:r>
                        <a:rPr lang="zh-CN" altLang="en-US" sz="1500" dirty="0" smtClean="0"/>
                        <a:t>、</a:t>
                      </a:r>
                      <a:r>
                        <a:rPr lang="en-US" altLang="zh-CN" sz="1500" dirty="0" smtClean="0"/>
                        <a:t>ICA</a:t>
                      </a:r>
                      <a:endParaRPr lang="zh-CN" altLang="en-US" sz="1500" dirty="0"/>
                    </a:p>
                  </a:txBody>
                  <a:tcPr marT="34290" marB="34290"/>
                </a:tc>
              </a:tr>
              <a:tr h="525780">
                <a:tc>
                  <a:txBody>
                    <a:bodyPr/>
                    <a:lstStyle/>
                    <a:p>
                      <a:r>
                        <a:rPr lang="zh-CN" altLang="en-US" sz="1500" dirty="0" smtClean="0"/>
                        <a:t>一个事件是否会发生</a:t>
                      </a:r>
                      <a:r>
                        <a:rPr lang="en-US" altLang="zh-CN" sz="1500" dirty="0" smtClean="0"/>
                        <a:t>/</a:t>
                      </a:r>
                      <a:r>
                        <a:rPr lang="zh-CN" altLang="en-US" sz="1500" dirty="0" smtClean="0"/>
                        <a:t>发生的概率</a:t>
                      </a:r>
                      <a:endParaRPr lang="zh-CN" altLang="en-US" sz="1500" dirty="0"/>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dirty="0" smtClean="0"/>
                        <a:t>高送转事件的预测</a:t>
                      </a:r>
                      <a:endParaRPr lang="en-US" altLang="zh-CN" sz="15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500" dirty="0" smtClean="0"/>
                        <a:t>基于大量数据预测波动率</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500" dirty="0" smtClean="0"/>
                        <a:t>SVM</a:t>
                      </a:r>
                      <a:r>
                        <a:rPr lang="zh-CN" altLang="en-US" sz="1500" dirty="0" smtClean="0"/>
                        <a:t>、决策树、</a:t>
                      </a:r>
                      <a:r>
                        <a:rPr lang="en-US" altLang="zh-CN" sz="1500" dirty="0" smtClean="0"/>
                        <a:t>Logistic</a:t>
                      </a:r>
                      <a:r>
                        <a:rPr lang="zh-CN" altLang="en-US" sz="1500" dirty="0" smtClean="0"/>
                        <a:t>回归</a:t>
                      </a:r>
                      <a:endParaRPr lang="zh-CN" altLang="en-US" sz="1500" dirty="0"/>
                    </a:p>
                  </a:txBody>
                  <a:tcPr marT="34290" marB="34290"/>
                </a:tc>
              </a:tr>
              <a:tr h="525780">
                <a:tc>
                  <a:txBody>
                    <a:bodyPr/>
                    <a:lstStyle/>
                    <a:p>
                      <a:r>
                        <a:rPr lang="zh-CN" altLang="en-US" sz="1500" dirty="0" smtClean="0"/>
                        <a:t>一篇文章的情感色彩和主题</a:t>
                      </a:r>
                      <a:endParaRPr lang="zh-CN" altLang="en-US" sz="1500" dirty="0"/>
                    </a:p>
                  </a:txBody>
                  <a:tcPr marT="34290" marB="34290"/>
                </a:tc>
                <a:tc>
                  <a:txBody>
                    <a:bodyPr/>
                    <a:lstStyle/>
                    <a:p>
                      <a:r>
                        <a:rPr lang="zh-CN" altLang="en-US" sz="1500" dirty="0" smtClean="0"/>
                        <a:t>公司公告的舆情分析</a:t>
                      </a:r>
                      <a:endParaRPr lang="zh-CN" altLang="en-US" sz="1500" dirty="0"/>
                    </a:p>
                  </a:txBody>
                  <a:tcPr marT="34290" marB="34290"/>
                </a:tc>
                <a:tc>
                  <a:txBody>
                    <a:bodyPr/>
                    <a:lstStyle/>
                    <a:p>
                      <a:r>
                        <a:rPr lang="en-US" altLang="zh-CN" sz="1500" dirty="0" smtClean="0"/>
                        <a:t>NLP</a:t>
                      </a:r>
                      <a:r>
                        <a:rPr lang="zh-CN" altLang="en-US" sz="1500" dirty="0" smtClean="0"/>
                        <a:t>技术、多标签分类</a:t>
                      </a:r>
                      <a:endParaRPr lang="zh-CN" altLang="en-US" sz="1500" dirty="0"/>
                    </a:p>
                  </a:txBody>
                  <a:tcPr marT="34290" marB="34290"/>
                </a:tc>
              </a:tr>
              <a:tr h="562007">
                <a:tc>
                  <a:txBody>
                    <a:bodyPr/>
                    <a:lstStyle/>
                    <a:p>
                      <a:r>
                        <a:rPr lang="zh-CN" altLang="en-US" sz="1500" dirty="0" smtClean="0"/>
                        <a:t>识别图像中的对象</a:t>
                      </a:r>
                      <a:endParaRPr lang="zh-CN" altLang="en-US" sz="1500" dirty="0"/>
                    </a:p>
                  </a:txBody>
                  <a:tcPr marT="34290" marB="34290"/>
                </a:tc>
                <a:tc>
                  <a:txBody>
                    <a:bodyPr/>
                    <a:lstStyle/>
                    <a:p>
                      <a:r>
                        <a:rPr lang="zh-CN" altLang="en-US" sz="1500" dirty="0" smtClean="0"/>
                        <a:t>法人签名识别</a:t>
                      </a:r>
                      <a:endParaRPr lang="zh-CN" altLang="en-US" sz="1500" dirty="0"/>
                    </a:p>
                  </a:txBody>
                  <a:tcPr marT="34290" marB="34290"/>
                </a:tc>
                <a:tc>
                  <a:txBody>
                    <a:bodyPr/>
                    <a:lstStyle/>
                    <a:p>
                      <a:r>
                        <a:rPr lang="zh-CN" altLang="en-US" sz="1500" dirty="0" smtClean="0"/>
                        <a:t>卷积神经网络</a:t>
                      </a:r>
                      <a:endParaRPr lang="zh-CN" altLang="en-US" sz="1500" dirty="0"/>
                    </a:p>
                  </a:txBody>
                  <a:tcPr marT="34290" marB="34290"/>
                </a:tc>
              </a:tr>
              <a:tr h="562007">
                <a:tc>
                  <a:txBody>
                    <a:bodyPr/>
                    <a:lstStyle/>
                    <a:p>
                      <a:r>
                        <a:rPr lang="zh-CN" altLang="en-US" sz="1500" dirty="0" smtClean="0"/>
                        <a:t>发现一个对象的</a:t>
                      </a:r>
                      <a:r>
                        <a:rPr lang="en-US" altLang="zh-CN" sz="1500" dirty="0" smtClean="0"/>
                        <a:t>profile</a:t>
                      </a:r>
                      <a:endParaRPr lang="zh-CN" altLang="en-US" sz="1500" dirty="0"/>
                    </a:p>
                  </a:txBody>
                  <a:tcPr marT="34290" marB="34290"/>
                </a:tc>
                <a:tc>
                  <a:txBody>
                    <a:bodyPr/>
                    <a:lstStyle/>
                    <a:p>
                      <a:r>
                        <a:rPr lang="zh-CN" altLang="en-US" sz="1500" dirty="0" smtClean="0"/>
                        <a:t>产品推荐系统</a:t>
                      </a:r>
                      <a:endParaRPr lang="zh-CN" altLang="en-US" sz="1500" dirty="0"/>
                    </a:p>
                  </a:txBody>
                  <a:tcPr marT="34290" marB="34290"/>
                </a:tc>
                <a:tc>
                  <a:txBody>
                    <a:bodyPr/>
                    <a:lstStyle/>
                    <a:p>
                      <a:r>
                        <a:rPr lang="zh-CN" altLang="en-US" sz="1500" dirty="0" smtClean="0"/>
                        <a:t>协同过滤</a:t>
                      </a:r>
                      <a:endParaRPr lang="zh-CN" altLang="en-US" sz="1500" dirty="0"/>
                    </a:p>
                  </a:txBody>
                  <a:tcPr marT="34290" marB="34290"/>
                </a:tc>
              </a:tr>
            </a:tbl>
          </a:graphicData>
        </a:graphic>
      </p:graphicFrame>
      <p:sp>
        <p:nvSpPr>
          <p:cNvPr id="6" name="矩形 5"/>
          <p:cNvSpPr/>
          <p:nvPr/>
        </p:nvSpPr>
        <p:spPr>
          <a:xfrm>
            <a:off x="6156176" y="1383618"/>
            <a:ext cx="2592288" cy="32943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87474"/>
            <a:ext cx="7772400" cy="597713"/>
          </a:xfrm>
        </p:spPr>
        <p:txBody>
          <a:bodyPr>
            <a:normAutofit fontScale="90000"/>
          </a:bodyPr>
          <a:lstStyle/>
          <a:p>
            <a:r>
              <a:rPr lang="zh-CN" altLang="en-US" sz="3600" dirty="0" smtClean="0"/>
              <a:t>机器学习</a:t>
            </a:r>
            <a:r>
              <a:rPr lang="en-US" altLang="zh-CN" sz="3600" dirty="0" smtClean="0"/>
              <a:t>——</a:t>
            </a:r>
            <a:r>
              <a:rPr lang="zh-CN" altLang="en-US" sz="3600" dirty="0" smtClean="0"/>
              <a:t>无处不在</a:t>
            </a:r>
            <a:endParaRPr lang="zh-CN" altLang="en-US" sz="3600" dirty="0"/>
          </a:p>
        </p:txBody>
      </p:sp>
      <p:sp>
        <p:nvSpPr>
          <p:cNvPr id="3" name="内容占位符 2"/>
          <p:cNvSpPr>
            <a:spLocks noGrp="1"/>
          </p:cNvSpPr>
          <p:nvPr>
            <p:ph sz="quarter" idx="1"/>
          </p:nvPr>
        </p:nvSpPr>
        <p:spPr>
          <a:xfrm>
            <a:off x="611560" y="843558"/>
            <a:ext cx="8280920" cy="3591018"/>
          </a:xfrm>
        </p:spPr>
        <p:txBody>
          <a:bodyPr>
            <a:normAutofit/>
          </a:bodyPr>
          <a:lstStyle/>
          <a:p>
            <a:endParaRPr lang="en-US" altLang="zh-CN" sz="2400" dirty="0" smtClean="0"/>
          </a:p>
          <a:p>
            <a:endParaRPr lang="en-US" altLang="zh-CN" sz="2400" dirty="0" smtClean="0"/>
          </a:p>
          <a:p>
            <a:endParaRPr lang="en-US" altLang="zh-CN" sz="2400" dirty="0" smtClean="0"/>
          </a:p>
          <a:p>
            <a:endParaRPr lang="en-US" altLang="zh-CN" sz="2400" dirty="0" smtClean="0"/>
          </a:p>
          <a:p>
            <a:pPr>
              <a:buNone/>
            </a:pPr>
            <a:endParaRPr lang="en-US" altLang="zh-CN" sz="2400" dirty="0" smtClean="0"/>
          </a:p>
        </p:txBody>
      </p:sp>
      <p:pic>
        <p:nvPicPr>
          <p:cNvPr id="71686" name="Picture 6" descr="https://timgsa.baidu.com/timg?image&amp;quality=80&amp;size=b9999_10000&amp;sec=1510634434325&amp;di=eec357e3baf7fa76ee2b77df9a1bfc4c&amp;imgtype=0&amp;src=http%3A%2F%2Fimg4.ph.126.net%2FRsIew9-tB7gBtfswPRGmXg%3D%3D%2F2616872858496097874.jpg"/>
          <p:cNvPicPr>
            <a:picLocks noChangeAspect="1" noChangeArrowheads="1"/>
          </p:cNvPicPr>
          <p:nvPr/>
        </p:nvPicPr>
        <p:blipFill>
          <a:blip r:embed="rId3" cstate="print"/>
          <a:srcRect/>
          <a:stretch>
            <a:fillRect/>
          </a:stretch>
        </p:blipFill>
        <p:spPr bwMode="auto">
          <a:xfrm>
            <a:off x="5292080" y="2193709"/>
            <a:ext cx="1584176" cy="890474"/>
          </a:xfrm>
          <a:prstGeom prst="rect">
            <a:avLst/>
          </a:prstGeom>
          <a:noFill/>
        </p:spPr>
      </p:pic>
      <p:pic>
        <p:nvPicPr>
          <p:cNvPr id="71688" name="Picture 8" descr="https://timgsa.baidu.com/timg?image&amp;quality=80&amp;size=b9999_10000&amp;sec=1510634717760&amp;di=c79f2ac9e2d1c7737a6a2f92e9bc8725&amp;imgtype=0&amp;src=http%3A%2F%2Fhiphotos.baidu.com%2Fdoc%2Fpic%2Fitem%2Fd6ca7bcb0a46f21fd270a4d5ff246b600d33aef4.jpg"/>
          <p:cNvPicPr>
            <a:picLocks noChangeAspect="1" noChangeArrowheads="1"/>
          </p:cNvPicPr>
          <p:nvPr/>
        </p:nvPicPr>
        <p:blipFill>
          <a:blip r:embed="rId4" cstate="print"/>
          <a:srcRect/>
          <a:stretch>
            <a:fillRect/>
          </a:stretch>
        </p:blipFill>
        <p:spPr bwMode="auto">
          <a:xfrm>
            <a:off x="2195736" y="2193709"/>
            <a:ext cx="1872208" cy="868496"/>
          </a:xfrm>
          <a:prstGeom prst="rect">
            <a:avLst/>
          </a:prstGeom>
          <a:noFill/>
        </p:spPr>
      </p:pic>
      <p:pic>
        <p:nvPicPr>
          <p:cNvPr id="9" name="Picture 5" descr="http://img.yigoonet.com/2016/0315/20160315060037960.jpg"/>
          <p:cNvPicPr>
            <a:picLocks noChangeAspect="1" noChangeArrowheads="1"/>
          </p:cNvPicPr>
          <p:nvPr/>
        </p:nvPicPr>
        <p:blipFill>
          <a:blip r:embed="rId5" cstate="print"/>
          <a:srcRect/>
          <a:stretch>
            <a:fillRect/>
          </a:stretch>
        </p:blipFill>
        <p:spPr bwMode="auto">
          <a:xfrm>
            <a:off x="683568" y="1059583"/>
            <a:ext cx="2448272" cy="1133459"/>
          </a:xfrm>
          <a:prstGeom prst="rect">
            <a:avLst/>
          </a:prstGeom>
          <a:noFill/>
          <a:ln w="9525">
            <a:noFill/>
            <a:miter lim="800000"/>
            <a:headEnd/>
            <a:tailEnd/>
          </a:ln>
        </p:spPr>
      </p:pic>
      <p:pic>
        <p:nvPicPr>
          <p:cNvPr id="11" name="图片 5" descr="22.png"/>
          <p:cNvPicPr>
            <a:picLocks noChangeAspect="1"/>
          </p:cNvPicPr>
          <p:nvPr/>
        </p:nvPicPr>
        <p:blipFill>
          <a:blip r:embed="rId6" cstate="print"/>
          <a:srcRect/>
          <a:stretch>
            <a:fillRect/>
          </a:stretch>
        </p:blipFill>
        <p:spPr bwMode="auto">
          <a:xfrm>
            <a:off x="755576" y="3111810"/>
            <a:ext cx="3265888" cy="1242138"/>
          </a:xfrm>
          <a:prstGeom prst="rect">
            <a:avLst/>
          </a:prstGeom>
          <a:noFill/>
          <a:ln w="9525">
            <a:noFill/>
            <a:miter lim="800000"/>
            <a:headEnd/>
            <a:tailEnd/>
          </a:ln>
        </p:spPr>
      </p:pic>
      <p:pic>
        <p:nvPicPr>
          <p:cNvPr id="12" name="Picture 3" descr="C:\Users\admin\Desktop\AI 科普素材\u=2405132009,1661399589&amp;fm=21&amp;gp=0.jpg"/>
          <p:cNvPicPr>
            <a:picLocks noChangeAspect="1" noChangeArrowheads="1"/>
          </p:cNvPicPr>
          <p:nvPr/>
        </p:nvPicPr>
        <p:blipFill>
          <a:blip r:embed="rId7" cstate="print"/>
          <a:srcRect/>
          <a:stretch>
            <a:fillRect/>
          </a:stretch>
        </p:blipFill>
        <p:spPr bwMode="auto">
          <a:xfrm>
            <a:off x="6156177" y="897564"/>
            <a:ext cx="2396309" cy="1080120"/>
          </a:xfrm>
          <a:prstGeom prst="rect">
            <a:avLst/>
          </a:prstGeom>
          <a:noFill/>
          <a:ln w="9525">
            <a:noFill/>
            <a:miter lim="800000"/>
            <a:headEnd/>
            <a:tailEnd/>
          </a:ln>
        </p:spPr>
      </p:pic>
      <p:pic>
        <p:nvPicPr>
          <p:cNvPr id="13" name="Picture 2" descr="http://img.ithome.com/newsuploadfiles/2015/8/20150806_075006_61.png"/>
          <p:cNvPicPr>
            <a:picLocks noChangeAspect="1" noChangeArrowheads="1"/>
          </p:cNvPicPr>
          <p:nvPr/>
        </p:nvPicPr>
        <p:blipFill>
          <a:blip r:embed="rId8" cstate="print"/>
          <a:srcRect/>
          <a:stretch>
            <a:fillRect/>
          </a:stretch>
        </p:blipFill>
        <p:spPr bwMode="auto">
          <a:xfrm>
            <a:off x="3707904" y="1221601"/>
            <a:ext cx="1872208" cy="852116"/>
          </a:xfrm>
          <a:prstGeom prst="rect">
            <a:avLst/>
          </a:prstGeom>
          <a:noFill/>
          <a:ln w="9525">
            <a:noFill/>
            <a:miter lim="800000"/>
            <a:headEnd/>
            <a:tailEnd/>
          </a:ln>
        </p:spPr>
      </p:pic>
      <p:pic>
        <p:nvPicPr>
          <p:cNvPr id="166914" name="Picture 2" descr="https://timgsa.baidu.com/timg?image&amp;quality=80&amp;size=b9999_10000&amp;sec=1533144138300&amp;di=57e9c2e0655be8e0e1527b86834f6740&amp;imgtype=0&amp;src=http%3A%2F%2Fwww.3987.com%2Fuploadfile%2F2016%2F0312%2F20160312110950132.jpg"/>
          <p:cNvPicPr>
            <a:picLocks noChangeAspect="1" noChangeArrowheads="1"/>
          </p:cNvPicPr>
          <p:nvPr/>
        </p:nvPicPr>
        <p:blipFill>
          <a:blip r:embed="rId9" cstate="print"/>
          <a:srcRect/>
          <a:stretch>
            <a:fillRect/>
          </a:stretch>
        </p:blipFill>
        <p:spPr bwMode="auto">
          <a:xfrm>
            <a:off x="5436096" y="3057804"/>
            <a:ext cx="3208282" cy="1404156"/>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cience.china.com.cn/images/attachement/png/site555/20170414/5065f32cc2511a5a700054.png"/>
          <p:cNvPicPr>
            <a:picLocks noChangeAspect="1" noChangeArrowheads="1"/>
          </p:cNvPicPr>
          <p:nvPr/>
        </p:nvPicPr>
        <p:blipFill>
          <a:blip r:embed="rId3" cstate="print"/>
          <a:srcRect/>
          <a:stretch>
            <a:fillRect/>
          </a:stretch>
        </p:blipFill>
        <p:spPr bwMode="auto">
          <a:xfrm>
            <a:off x="4481590" y="1779662"/>
            <a:ext cx="4338882" cy="3276003"/>
          </a:xfrm>
          <a:prstGeom prst="rect">
            <a:avLst/>
          </a:prstGeom>
          <a:noFill/>
        </p:spPr>
      </p:pic>
      <p:sp>
        <p:nvSpPr>
          <p:cNvPr id="2" name="标题 1"/>
          <p:cNvSpPr>
            <a:spLocks noGrp="1"/>
          </p:cNvSpPr>
          <p:nvPr>
            <p:ph type="title"/>
          </p:nvPr>
        </p:nvSpPr>
        <p:spPr>
          <a:xfrm>
            <a:off x="914400" y="141480"/>
            <a:ext cx="7772400" cy="651719"/>
          </a:xfrm>
        </p:spPr>
        <p:txBody>
          <a:bodyPr>
            <a:normAutofit fontScale="90000"/>
          </a:bodyPr>
          <a:lstStyle/>
          <a:p>
            <a:r>
              <a:rPr lang="en-US" altLang="zh-CN" sz="3600" dirty="0" smtClean="0"/>
              <a:t>AI</a:t>
            </a:r>
            <a:r>
              <a:rPr lang="zh-CN" altLang="en-US" sz="3600" dirty="0" smtClean="0"/>
              <a:t>投研领域</a:t>
            </a:r>
            <a:endParaRPr lang="zh-CN" altLang="en-US" sz="3600" dirty="0"/>
          </a:p>
        </p:txBody>
      </p:sp>
      <p:sp>
        <p:nvSpPr>
          <p:cNvPr id="3" name="内容占位符 2"/>
          <p:cNvSpPr>
            <a:spLocks noGrp="1"/>
          </p:cNvSpPr>
          <p:nvPr>
            <p:ph sz="quarter" idx="1"/>
          </p:nvPr>
        </p:nvSpPr>
        <p:spPr>
          <a:xfrm>
            <a:off x="755576" y="843558"/>
            <a:ext cx="7931224" cy="3563280"/>
          </a:xfrm>
        </p:spPr>
        <p:txBody>
          <a:bodyPr>
            <a:normAutofit/>
          </a:bodyPr>
          <a:lstStyle/>
          <a:p>
            <a:r>
              <a:rPr lang="zh-CN" altLang="en-US" sz="2400" b="1" dirty="0" smtClean="0">
                <a:solidFill>
                  <a:srgbClr val="000099"/>
                </a:solidFill>
                <a:latin typeface="+mn-ea"/>
              </a:rPr>
              <a:t>分类</a:t>
            </a:r>
            <a:endParaRPr lang="en-US" altLang="zh-CN" sz="2400" b="1" dirty="0" smtClean="0">
              <a:solidFill>
                <a:srgbClr val="000099"/>
              </a:solidFill>
              <a:latin typeface="+mn-ea"/>
            </a:endParaRPr>
          </a:p>
          <a:p>
            <a:pPr lvl="1"/>
            <a:r>
              <a:rPr lang="zh-CN" altLang="zh-CN" sz="2000" b="1" dirty="0" smtClean="0">
                <a:solidFill>
                  <a:srgbClr val="C00000"/>
                </a:solidFill>
                <a:latin typeface="+mn-ea"/>
              </a:rPr>
              <a:t>利用</a:t>
            </a:r>
            <a:r>
              <a:rPr lang="zh-CN" altLang="zh-CN" sz="2000" b="1" dirty="0" smtClean="0">
                <a:solidFill>
                  <a:srgbClr val="000099"/>
                </a:solidFill>
                <a:latin typeface="+mn-ea"/>
              </a:rPr>
              <a:t>传统机器学习</a:t>
            </a:r>
            <a:r>
              <a:rPr lang="zh-CN" altLang="zh-CN" sz="2000" b="1" dirty="0" smtClean="0">
                <a:solidFill>
                  <a:srgbClr val="C00000"/>
                </a:solidFill>
                <a:latin typeface="+mn-ea"/>
              </a:rPr>
              <a:t>算法</a:t>
            </a:r>
            <a:r>
              <a:rPr lang="zh-CN" altLang="en-US" sz="2000" b="1" dirty="0" smtClean="0">
                <a:solidFill>
                  <a:srgbClr val="C00000"/>
                </a:solidFill>
                <a:latin typeface="+mn-ea"/>
              </a:rPr>
              <a:t>，</a:t>
            </a:r>
            <a:r>
              <a:rPr lang="zh-CN" altLang="zh-CN" sz="2000" b="1" dirty="0" smtClean="0">
                <a:solidFill>
                  <a:srgbClr val="C00000"/>
                </a:solidFill>
                <a:latin typeface="+mn-ea"/>
              </a:rPr>
              <a:t>预测交易策略</a:t>
            </a:r>
            <a:endParaRPr lang="en-US" altLang="zh-CN" sz="2000" b="1" dirty="0" smtClean="0">
              <a:solidFill>
                <a:srgbClr val="C00000"/>
              </a:solidFill>
              <a:latin typeface="+mn-ea"/>
            </a:endParaRPr>
          </a:p>
          <a:p>
            <a:pPr lvl="1"/>
            <a:r>
              <a:rPr lang="zh-CN" altLang="zh-CN" sz="2000" b="1" dirty="0" smtClean="0">
                <a:solidFill>
                  <a:srgbClr val="C00000"/>
                </a:solidFill>
                <a:latin typeface="+mn-ea"/>
              </a:rPr>
              <a:t>运用</a:t>
            </a:r>
            <a:r>
              <a:rPr lang="en-US" altLang="zh-CN" sz="2000" b="1" dirty="0" smtClean="0">
                <a:solidFill>
                  <a:srgbClr val="000099"/>
                </a:solidFill>
                <a:latin typeface="+mn-ea"/>
              </a:rPr>
              <a:t>NLP</a:t>
            </a:r>
            <a:r>
              <a:rPr lang="zh-CN" altLang="en-US" sz="2000" b="1" dirty="0" smtClean="0">
                <a:solidFill>
                  <a:srgbClr val="000099"/>
                </a:solidFill>
                <a:latin typeface="+mn-ea"/>
              </a:rPr>
              <a:t>、</a:t>
            </a:r>
            <a:r>
              <a:rPr lang="en-US" altLang="zh-CN" sz="2000" b="1" dirty="0" smtClean="0">
                <a:solidFill>
                  <a:srgbClr val="000099"/>
                </a:solidFill>
                <a:latin typeface="+mn-ea"/>
              </a:rPr>
              <a:t>SNAP</a:t>
            </a:r>
            <a:r>
              <a:rPr lang="zh-CN" altLang="en-US" sz="2000" b="1" dirty="0" smtClean="0">
                <a:solidFill>
                  <a:srgbClr val="C00000"/>
                </a:solidFill>
                <a:latin typeface="+mn-ea"/>
              </a:rPr>
              <a:t>等，处理非结构化数据，改进模型</a:t>
            </a:r>
            <a:endParaRPr lang="en-US" altLang="zh-CN" sz="2000" b="1" dirty="0" smtClean="0">
              <a:solidFill>
                <a:srgbClr val="C00000"/>
              </a:solidFill>
              <a:latin typeface="+mn-ea"/>
            </a:endParaRPr>
          </a:p>
          <a:p>
            <a:pPr lvl="1"/>
            <a:r>
              <a:rPr lang="zh-CN" altLang="zh-CN" sz="2000" b="1" dirty="0" smtClean="0">
                <a:solidFill>
                  <a:srgbClr val="C00000"/>
                </a:solidFill>
              </a:rPr>
              <a:t>引入</a:t>
            </a:r>
            <a:r>
              <a:rPr lang="zh-CN" altLang="zh-CN" sz="2000" b="1" dirty="0" smtClean="0">
                <a:solidFill>
                  <a:srgbClr val="000099"/>
                </a:solidFill>
              </a:rPr>
              <a:t>知识图谱</a:t>
            </a:r>
            <a:r>
              <a:rPr lang="zh-CN" altLang="en-US" sz="2000" b="1" dirty="0" smtClean="0">
                <a:solidFill>
                  <a:srgbClr val="C00000"/>
                </a:solidFill>
              </a:rPr>
              <a:t>，提高模型</a:t>
            </a:r>
            <a:endParaRPr lang="en-US" altLang="zh-CN" sz="2000" b="1" dirty="0" smtClean="0">
              <a:solidFill>
                <a:srgbClr val="C00000"/>
              </a:solidFill>
            </a:endParaRPr>
          </a:p>
          <a:p>
            <a:pPr lvl="1">
              <a:buNone/>
            </a:pPr>
            <a:r>
              <a:rPr lang="zh-CN" altLang="en-US" sz="2000" dirty="0" smtClean="0"/>
              <a:t>   </a:t>
            </a:r>
            <a:endParaRPr lang="en-US" altLang="zh-CN" sz="2000" dirty="0" smtClean="0"/>
          </a:p>
          <a:p>
            <a:endParaRPr lang="zh-CN" altLang="en-US" sz="2400" dirty="0">
              <a:latin typeface="+mn-ea"/>
            </a:endParaRPr>
          </a:p>
        </p:txBody>
      </p:sp>
      <p:pic>
        <p:nvPicPr>
          <p:cNvPr id="9220" name="Picture 4" descr="http://image.codes51.com/Article/image/20151210/20151210122603_8333.jpg"/>
          <p:cNvPicPr>
            <a:picLocks noChangeAspect="1" noChangeArrowheads="1"/>
          </p:cNvPicPr>
          <p:nvPr/>
        </p:nvPicPr>
        <p:blipFill>
          <a:blip r:embed="rId4" cstate="print"/>
          <a:srcRect/>
          <a:stretch>
            <a:fillRect/>
          </a:stretch>
        </p:blipFill>
        <p:spPr bwMode="auto">
          <a:xfrm>
            <a:off x="323528" y="2499742"/>
            <a:ext cx="4472968" cy="2376264"/>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95486"/>
            <a:ext cx="7772400" cy="651719"/>
          </a:xfrm>
        </p:spPr>
        <p:txBody>
          <a:bodyPr>
            <a:normAutofit fontScale="90000"/>
          </a:bodyPr>
          <a:lstStyle/>
          <a:p>
            <a:r>
              <a:rPr lang="en-US" altLang="zh-CN" sz="3600" dirty="0" smtClean="0"/>
              <a:t>AI</a:t>
            </a:r>
            <a:r>
              <a:rPr lang="zh-CN" altLang="en-US" sz="3600" dirty="0" smtClean="0"/>
              <a:t>对金融领域的影响</a:t>
            </a:r>
            <a:endParaRPr lang="zh-CN" altLang="en-US" sz="3600" dirty="0"/>
          </a:p>
        </p:txBody>
      </p:sp>
      <p:sp>
        <p:nvSpPr>
          <p:cNvPr id="3" name="内容占位符 2"/>
          <p:cNvSpPr>
            <a:spLocks noGrp="1"/>
          </p:cNvSpPr>
          <p:nvPr>
            <p:ph sz="quarter" idx="1"/>
          </p:nvPr>
        </p:nvSpPr>
        <p:spPr>
          <a:xfrm>
            <a:off x="467544" y="1085850"/>
            <a:ext cx="7992888" cy="3808158"/>
          </a:xfrm>
        </p:spPr>
        <p:txBody>
          <a:bodyPr>
            <a:normAutofit fontScale="77500" lnSpcReduction="20000"/>
          </a:bodyPr>
          <a:lstStyle/>
          <a:p>
            <a:pPr>
              <a:lnSpc>
                <a:spcPct val="110000"/>
              </a:lnSpc>
            </a:pPr>
            <a:r>
              <a:rPr lang="en-US" altLang="zh-CN" sz="2800" b="1" dirty="0" smtClean="0">
                <a:solidFill>
                  <a:srgbClr val="000099"/>
                </a:solidFill>
              </a:rPr>
              <a:t>1</a:t>
            </a:r>
            <a:r>
              <a:rPr lang="zh-CN" altLang="en-US" sz="2800" b="1" dirty="0" smtClean="0">
                <a:solidFill>
                  <a:srgbClr val="000099"/>
                </a:solidFill>
              </a:rPr>
              <a:t>、</a:t>
            </a:r>
            <a:r>
              <a:rPr lang="en-US" altLang="zh-CN" sz="2800" b="1" dirty="0" err="1" smtClean="0">
                <a:solidFill>
                  <a:srgbClr val="000099"/>
                </a:solidFill>
              </a:rPr>
              <a:t>改变销售渠道</a:t>
            </a:r>
            <a:endParaRPr lang="en-US" altLang="zh-CN" sz="2800" b="1" dirty="0" smtClean="0">
              <a:solidFill>
                <a:srgbClr val="000099"/>
              </a:solidFill>
            </a:endParaRPr>
          </a:p>
          <a:p>
            <a:pPr>
              <a:lnSpc>
                <a:spcPct val="110000"/>
              </a:lnSpc>
              <a:buNone/>
            </a:pPr>
            <a:r>
              <a:rPr lang="en-US" altLang="zh-CN" sz="2400" dirty="0" smtClean="0"/>
              <a:t>   　　</a:t>
            </a:r>
            <a:r>
              <a:rPr lang="en-US" altLang="zh-CN" sz="2400" dirty="0" err="1" smtClean="0"/>
              <a:t>基金公司直销和第三方机构代销</a:t>
            </a:r>
            <a:r>
              <a:rPr lang="en-US" altLang="zh-CN" sz="2400" dirty="0" smtClean="0"/>
              <a:t> VS </a:t>
            </a:r>
            <a:r>
              <a:rPr lang="en-US" altLang="zh-CN" sz="2400" dirty="0" err="1" smtClean="0"/>
              <a:t>智能机器人帮助用户制定更适合的基金组合，并提供风险评估等服务</a:t>
            </a:r>
            <a:r>
              <a:rPr lang="en-US" altLang="zh-CN" sz="2400" dirty="0" smtClean="0"/>
              <a:t>。</a:t>
            </a:r>
          </a:p>
          <a:p>
            <a:pPr>
              <a:lnSpc>
                <a:spcPct val="110000"/>
              </a:lnSpc>
            </a:pPr>
            <a:r>
              <a:rPr lang="en-US" altLang="zh-CN" sz="2800" b="1" dirty="0" smtClean="0">
                <a:solidFill>
                  <a:srgbClr val="000099"/>
                </a:solidFill>
              </a:rPr>
              <a:t>2</a:t>
            </a:r>
            <a:r>
              <a:rPr lang="zh-CN" altLang="en-US" sz="2800" b="1" dirty="0" smtClean="0">
                <a:solidFill>
                  <a:srgbClr val="000099"/>
                </a:solidFill>
              </a:rPr>
              <a:t>、</a:t>
            </a:r>
            <a:r>
              <a:rPr lang="en-US" altLang="zh-CN" sz="2800" b="1" dirty="0" err="1" smtClean="0">
                <a:solidFill>
                  <a:srgbClr val="000099"/>
                </a:solidFill>
              </a:rPr>
              <a:t>提高效率</a:t>
            </a:r>
            <a:endParaRPr lang="en-US" altLang="zh-CN" sz="2800" b="1" dirty="0" smtClean="0">
              <a:solidFill>
                <a:srgbClr val="000099"/>
              </a:solidFill>
            </a:endParaRPr>
          </a:p>
          <a:p>
            <a:pPr>
              <a:lnSpc>
                <a:spcPct val="110000"/>
              </a:lnSpc>
              <a:buNone/>
            </a:pPr>
            <a:r>
              <a:rPr lang="en-US" altLang="zh-CN" sz="2400" dirty="0" smtClean="0"/>
              <a:t>      　</a:t>
            </a:r>
            <a:r>
              <a:rPr lang="en-US" altLang="zh-CN" sz="2400" dirty="0" err="1" smtClean="0"/>
              <a:t>人工智能的计算速度较快</a:t>
            </a:r>
            <a:r>
              <a:rPr lang="zh-CN" altLang="en-US" sz="2400" dirty="0" smtClean="0"/>
              <a:t>、</a:t>
            </a:r>
            <a:r>
              <a:rPr lang="en-US" altLang="zh-CN" sz="2400" dirty="0" err="1" smtClean="0"/>
              <a:t>拥有丰富的知识库，快速提供解决方案</a:t>
            </a:r>
            <a:r>
              <a:rPr lang="en-US" altLang="zh-CN" sz="2400" dirty="0" smtClean="0"/>
              <a:t>。</a:t>
            </a:r>
            <a:r>
              <a:rPr lang="en-US" altLang="zh-CN" sz="2400" dirty="0" err="1" smtClean="0"/>
              <a:t>此外，智能服务能够同时服务多个用户</a:t>
            </a:r>
            <a:r>
              <a:rPr lang="en-US" altLang="zh-CN" sz="2400" dirty="0" smtClean="0"/>
              <a:t>。</a:t>
            </a:r>
          </a:p>
          <a:p>
            <a:pPr>
              <a:lnSpc>
                <a:spcPct val="110000"/>
              </a:lnSpc>
            </a:pPr>
            <a:r>
              <a:rPr lang="en-US" altLang="zh-CN" sz="2800" b="1" dirty="0" smtClean="0">
                <a:solidFill>
                  <a:srgbClr val="000099"/>
                </a:solidFill>
              </a:rPr>
              <a:t>3</a:t>
            </a:r>
            <a:r>
              <a:rPr lang="zh-CN" altLang="en-US" sz="2800" b="1" dirty="0" smtClean="0">
                <a:solidFill>
                  <a:srgbClr val="000099"/>
                </a:solidFill>
              </a:rPr>
              <a:t>、</a:t>
            </a:r>
            <a:r>
              <a:rPr lang="en-US" altLang="zh-CN" sz="2800" b="1" dirty="0" err="1" smtClean="0">
                <a:solidFill>
                  <a:srgbClr val="000099"/>
                </a:solidFill>
              </a:rPr>
              <a:t>降低风险</a:t>
            </a:r>
            <a:endParaRPr lang="en-US" altLang="zh-CN" sz="2800" b="1" dirty="0" smtClean="0">
              <a:solidFill>
                <a:srgbClr val="000099"/>
              </a:solidFill>
            </a:endParaRPr>
          </a:p>
          <a:p>
            <a:pPr>
              <a:lnSpc>
                <a:spcPct val="110000"/>
              </a:lnSpc>
              <a:buNone/>
            </a:pPr>
            <a:r>
              <a:rPr lang="en-US" altLang="zh-CN" sz="2400" dirty="0" smtClean="0"/>
              <a:t>         </a:t>
            </a:r>
            <a:r>
              <a:rPr lang="en-US" altLang="zh-CN" sz="2400" dirty="0" err="1" smtClean="0"/>
              <a:t>通过对大量新闻和历史交易数据进行学习之后，可以得出特定新闻给市场带来的风险</a:t>
            </a:r>
            <a:endParaRPr lang="en-US" altLang="zh-CN" sz="2400" dirty="0" smtClean="0"/>
          </a:p>
          <a:p>
            <a:pPr>
              <a:lnSpc>
                <a:spcPct val="110000"/>
              </a:lnSpc>
            </a:pPr>
            <a:r>
              <a:rPr lang="en-US" altLang="zh-CN" sz="2800" b="1" dirty="0" smtClean="0">
                <a:solidFill>
                  <a:srgbClr val="000099"/>
                </a:solidFill>
              </a:rPr>
              <a:t>4</a:t>
            </a:r>
            <a:r>
              <a:rPr lang="zh-CN" altLang="en-US" sz="2800" b="1" dirty="0" smtClean="0">
                <a:solidFill>
                  <a:srgbClr val="000099"/>
                </a:solidFill>
              </a:rPr>
              <a:t>、</a:t>
            </a:r>
            <a:r>
              <a:rPr lang="en-US" altLang="zh-CN" sz="2800" b="1" dirty="0" err="1" smtClean="0">
                <a:solidFill>
                  <a:srgbClr val="000099"/>
                </a:solidFill>
              </a:rPr>
              <a:t>提供个性化服务</a:t>
            </a:r>
            <a:endParaRPr lang="en-US" altLang="zh-CN" sz="2800" b="1" dirty="0" smtClean="0">
              <a:solidFill>
                <a:srgbClr val="000099"/>
              </a:solidFill>
            </a:endParaRPr>
          </a:p>
          <a:p>
            <a:pPr>
              <a:lnSpc>
                <a:spcPct val="110000"/>
              </a:lnSpc>
              <a:buNone/>
            </a:pPr>
            <a:r>
              <a:rPr lang="en-US" altLang="zh-CN" sz="2400" dirty="0" smtClean="0"/>
              <a:t> 　　</a:t>
            </a:r>
            <a:r>
              <a:rPr lang="en-US" altLang="zh-CN" sz="2400" dirty="0" err="1" smtClean="0"/>
              <a:t>基金经理的</a:t>
            </a:r>
            <a:r>
              <a:rPr lang="zh-CN" altLang="en-US" sz="2400" dirty="0" smtClean="0"/>
              <a:t>经验和</a:t>
            </a:r>
            <a:r>
              <a:rPr lang="en-US" altLang="zh-CN" sz="2400" dirty="0" err="1" smtClean="0"/>
              <a:t>判断</a:t>
            </a:r>
            <a:r>
              <a:rPr lang="en-US" altLang="zh-CN" sz="2400" dirty="0" smtClean="0"/>
              <a:t> </a:t>
            </a:r>
            <a:r>
              <a:rPr lang="en-US" altLang="zh-CN" sz="2400" dirty="0" err="1" smtClean="0"/>
              <a:t>vs</a:t>
            </a:r>
            <a:r>
              <a:rPr lang="en-US" altLang="zh-CN" sz="2400" dirty="0" smtClean="0"/>
              <a:t> </a:t>
            </a:r>
            <a:r>
              <a:rPr lang="zh-CN" altLang="en-US" sz="2400" dirty="0" smtClean="0"/>
              <a:t>数据建模</a:t>
            </a:r>
            <a:r>
              <a:rPr lang="en-US" altLang="zh-CN" sz="2400" dirty="0" err="1" smtClean="0"/>
              <a:t>投资者需求</a:t>
            </a:r>
            <a:endParaRPr lang="zh-CN" altLang="en-US" sz="9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0040" y="0"/>
            <a:ext cx="7772400" cy="857250"/>
          </a:xfrm>
        </p:spPr>
        <p:txBody>
          <a:bodyPr>
            <a:normAutofit/>
          </a:bodyPr>
          <a:lstStyle/>
          <a:p>
            <a:r>
              <a:rPr lang="zh-CN" altLang="en-US" sz="3600" dirty="0" smtClean="0"/>
              <a:t>结论</a:t>
            </a:r>
            <a:endParaRPr lang="zh-CN" altLang="en-US" sz="3600" dirty="0"/>
          </a:p>
        </p:txBody>
      </p:sp>
      <p:sp>
        <p:nvSpPr>
          <p:cNvPr id="3" name="内容占位符 2"/>
          <p:cNvSpPr>
            <a:spLocks noGrp="1"/>
          </p:cNvSpPr>
          <p:nvPr>
            <p:ph sz="quarter" idx="1"/>
          </p:nvPr>
        </p:nvSpPr>
        <p:spPr/>
        <p:txBody>
          <a:bodyPr/>
          <a:lstStyle/>
          <a:p>
            <a:r>
              <a:rPr lang="zh-CN" altLang="en-US" sz="2800" b="1" dirty="0" smtClean="0">
                <a:solidFill>
                  <a:srgbClr val="000099"/>
                </a:solidFill>
              </a:rPr>
              <a:t>机器学习</a:t>
            </a:r>
            <a:r>
              <a:rPr lang="en-US" altLang="zh-CN" sz="2800" b="1" dirty="0" smtClean="0">
                <a:solidFill>
                  <a:srgbClr val="000099"/>
                </a:solidFill>
              </a:rPr>
              <a:t>+</a:t>
            </a:r>
            <a:r>
              <a:rPr lang="zh-CN" altLang="en-US" sz="2800" b="1" dirty="0" smtClean="0">
                <a:solidFill>
                  <a:srgbClr val="000099"/>
                </a:solidFill>
              </a:rPr>
              <a:t>金融</a:t>
            </a:r>
            <a:r>
              <a:rPr lang="en-US" altLang="zh-CN" sz="2800" b="1" dirty="0" smtClean="0">
                <a:solidFill>
                  <a:srgbClr val="000099"/>
                </a:solidFill>
              </a:rPr>
              <a:t>=</a:t>
            </a:r>
            <a:r>
              <a:rPr lang="zh-CN" altLang="en-US" sz="2800" b="1" dirty="0" smtClean="0">
                <a:solidFill>
                  <a:srgbClr val="000099"/>
                </a:solidFill>
              </a:rPr>
              <a:t>？</a:t>
            </a:r>
            <a:endParaRPr lang="en-US" altLang="zh-CN" sz="2800" b="1" dirty="0" smtClean="0">
              <a:solidFill>
                <a:srgbClr val="000099"/>
              </a:solidFill>
            </a:endParaRPr>
          </a:p>
          <a:p>
            <a:pPr>
              <a:buNone/>
            </a:pPr>
            <a:r>
              <a:rPr lang="zh-CN" altLang="en-US" sz="2400" dirty="0" smtClean="0"/>
              <a:t>   </a:t>
            </a:r>
            <a:r>
              <a:rPr lang="en-US" altLang="zh-CN" sz="2400" dirty="0" smtClean="0"/>
              <a:t>1</a:t>
            </a:r>
            <a:r>
              <a:rPr lang="zh-CN" altLang="en-US" sz="2400" dirty="0" smtClean="0"/>
              <a:t>、待解决的问题是什么？</a:t>
            </a:r>
            <a:endParaRPr lang="en-US" altLang="zh-CN" sz="2400" dirty="0" smtClean="0"/>
          </a:p>
          <a:p>
            <a:pPr>
              <a:buNone/>
            </a:pPr>
            <a:r>
              <a:rPr lang="en-US" altLang="zh-CN" sz="2400" dirty="0" smtClean="0"/>
              <a:t>   2</a:t>
            </a:r>
            <a:r>
              <a:rPr lang="zh-CN" altLang="en-US" sz="2400" dirty="0" smtClean="0"/>
              <a:t>、问题的本质是什么？</a:t>
            </a:r>
            <a:endParaRPr lang="en-US" altLang="zh-CN" sz="2400" dirty="0" smtClean="0"/>
          </a:p>
          <a:p>
            <a:pPr>
              <a:buNone/>
            </a:pPr>
            <a:r>
              <a:rPr lang="en-US" altLang="zh-CN" sz="2400" dirty="0" smtClean="0"/>
              <a:t>   3</a:t>
            </a:r>
            <a:r>
              <a:rPr lang="zh-CN" altLang="en-US" sz="2400" dirty="0" smtClean="0"/>
              <a:t>、机器学习是否可以解决该问题？</a:t>
            </a:r>
            <a:endParaRPr lang="en-US" altLang="zh-CN" sz="2400" dirty="0" smtClean="0"/>
          </a:p>
          <a:p>
            <a:pPr>
              <a:buNone/>
            </a:pPr>
            <a:r>
              <a:rPr lang="en-US" altLang="zh-CN" sz="2400" dirty="0" smtClean="0"/>
              <a:t>   4</a:t>
            </a:r>
            <a:r>
              <a:rPr lang="zh-CN" altLang="en-US" sz="2400" dirty="0" smtClean="0"/>
              <a:t>、用什么方法来解决？</a:t>
            </a:r>
            <a:endParaRPr lang="en-US" altLang="zh-CN" sz="2800" dirty="0" smtClean="0"/>
          </a:p>
          <a:p>
            <a:pPr>
              <a:buNone/>
            </a:pPr>
            <a:endParaRPr lang="en-US" altLang="zh-CN" sz="3200" dirty="0" smtClean="0"/>
          </a:p>
          <a:p>
            <a:r>
              <a:rPr lang="zh-CN" altLang="en-US" sz="2800" dirty="0" smtClean="0"/>
              <a:t>联系方式：</a:t>
            </a:r>
            <a:r>
              <a:rPr lang="en-US" altLang="zh-CN" sz="2800" dirty="0" smtClean="0">
                <a:hlinkClick r:id="rId3"/>
              </a:rPr>
              <a:t>chenkj@njupt.edu.cn</a:t>
            </a:r>
            <a:endParaRPr lang="en-US" altLang="zh-CN" sz="2800" dirty="0" smtClean="0"/>
          </a:p>
          <a:p>
            <a:pPr>
              <a:buNone/>
            </a:pPr>
            <a:endParaRPr lang="en-US" altLang="zh-CN" sz="3200" dirty="0" smtClean="0"/>
          </a:p>
          <a:p>
            <a:endParaRPr lang="zh-CN" altLang="en-US" dirty="0"/>
          </a:p>
        </p:txBody>
      </p:sp>
      <p:sp>
        <p:nvSpPr>
          <p:cNvPr id="4098" name="AutoShape 2" descr="http://img2.imgtn.bdimg.com/it/u=325704237,2258498460&amp;fm=214&amp;gp=0.jpg"/>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0" name="AutoShape 4" descr="http://img2.imgtn.bdimg.com/it/u=325704237,2258498460&amp;fm=214&amp;gp=0.jpg"/>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2" name="AutoShape 6" descr="http://img2.imgtn.bdimg.com/it/u=325704237,2258498460&amp;fm=214&amp;gp=0.jpg"/>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 name="Picture 4" descr="http://www.qqun.cn/upload/2007_11/071115121224182.gif"/>
          <p:cNvPicPr>
            <a:picLocks noChangeAspect="1" noChangeArrowheads="1" noCrop="1"/>
          </p:cNvPicPr>
          <p:nvPr/>
        </p:nvPicPr>
        <p:blipFill>
          <a:blip r:embed="rId4" cstate="print"/>
          <a:srcRect/>
          <a:stretch>
            <a:fillRect/>
          </a:stretch>
        </p:blipFill>
        <p:spPr bwMode="auto">
          <a:xfrm>
            <a:off x="2987824" y="3867894"/>
            <a:ext cx="3168352" cy="5400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87474"/>
            <a:ext cx="7772400" cy="597713"/>
          </a:xfrm>
        </p:spPr>
        <p:txBody>
          <a:bodyPr>
            <a:normAutofit fontScale="90000"/>
          </a:bodyPr>
          <a:lstStyle/>
          <a:p>
            <a:r>
              <a:rPr lang="zh-CN" altLang="en-US" sz="3600" dirty="0" smtClean="0"/>
              <a:t>机器学习</a:t>
            </a:r>
            <a:endParaRPr lang="zh-CN" altLang="en-US" sz="3600" dirty="0"/>
          </a:p>
        </p:txBody>
      </p:sp>
      <p:sp>
        <p:nvSpPr>
          <p:cNvPr id="3" name="内容占位符 2"/>
          <p:cNvSpPr>
            <a:spLocks noGrp="1"/>
          </p:cNvSpPr>
          <p:nvPr>
            <p:ph sz="quarter" idx="1"/>
          </p:nvPr>
        </p:nvSpPr>
        <p:spPr>
          <a:xfrm>
            <a:off x="611560" y="843558"/>
            <a:ext cx="8136904" cy="4050450"/>
          </a:xfrm>
        </p:spPr>
        <p:txBody>
          <a:bodyPr>
            <a:normAutofit fontScale="85000" lnSpcReduction="20000"/>
          </a:bodyPr>
          <a:lstStyle/>
          <a:p>
            <a:r>
              <a:rPr lang="zh-CN" altLang="en-US" sz="2800" b="1" dirty="0" smtClean="0">
                <a:solidFill>
                  <a:srgbClr val="000099"/>
                </a:solidFill>
              </a:rPr>
              <a:t>何为机器学习？</a:t>
            </a:r>
            <a:endParaRPr lang="en-US" altLang="zh-CN" sz="2800" b="1" dirty="0" smtClean="0">
              <a:solidFill>
                <a:srgbClr val="000099"/>
              </a:solidFill>
            </a:endParaRPr>
          </a:p>
          <a:p>
            <a:pPr>
              <a:buNone/>
            </a:pPr>
            <a:r>
              <a:rPr lang="zh-CN" altLang="en-US" sz="2400" dirty="0" smtClean="0">
                <a:latin typeface="+mj-ea"/>
                <a:ea typeface="+mj-ea"/>
              </a:rPr>
              <a:t>      </a:t>
            </a:r>
            <a:r>
              <a:rPr lang="zh-CN" altLang="en-US" sz="2400" b="1" dirty="0" smtClean="0">
                <a:solidFill>
                  <a:srgbClr val="00B050"/>
                </a:solidFill>
                <a:latin typeface="+mj-ea"/>
                <a:ea typeface="+mj-ea"/>
              </a:rPr>
              <a:t>机器通过算法自动地从数据中学习知识</a:t>
            </a:r>
            <a:endParaRPr lang="en-US" altLang="zh-CN" sz="2400" b="1" dirty="0" smtClean="0">
              <a:solidFill>
                <a:srgbClr val="00B050"/>
              </a:solidFill>
              <a:latin typeface="+mj-ea"/>
              <a:ea typeface="+mj-ea"/>
            </a:endParaRPr>
          </a:p>
          <a:p>
            <a:r>
              <a:rPr lang="zh-CN" altLang="en-US" sz="2800" b="1" dirty="0" smtClean="0">
                <a:solidFill>
                  <a:srgbClr val="000099"/>
                </a:solidFill>
              </a:rPr>
              <a:t>两大派别</a:t>
            </a:r>
            <a:endParaRPr lang="en-US" altLang="zh-CN" sz="2800" b="1" dirty="0" smtClean="0">
              <a:solidFill>
                <a:srgbClr val="000099"/>
              </a:solidFill>
            </a:endParaRPr>
          </a:p>
          <a:p>
            <a:pPr lvl="1"/>
            <a:r>
              <a:rPr lang="en-US" altLang="zh-CN" b="1" dirty="0" smtClean="0">
                <a:solidFill>
                  <a:srgbClr val="C00000"/>
                </a:solidFill>
                <a:latin typeface="+mn-ea"/>
              </a:rPr>
              <a:t>AI</a:t>
            </a:r>
            <a:r>
              <a:rPr lang="zh-CN" altLang="en-US" b="1" dirty="0" smtClean="0">
                <a:solidFill>
                  <a:srgbClr val="C00000"/>
                </a:solidFill>
                <a:latin typeface="+mn-ea"/>
              </a:rPr>
              <a:t>的一个分支</a:t>
            </a:r>
            <a:r>
              <a:rPr lang="zh-CN" altLang="en-US" dirty="0" smtClean="0">
                <a:latin typeface="+mn-ea"/>
              </a:rPr>
              <a:t>（计算机科学家）</a:t>
            </a:r>
            <a:endParaRPr lang="en-US" altLang="zh-CN" dirty="0" smtClean="0">
              <a:latin typeface="+mn-ea"/>
            </a:endParaRPr>
          </a:p>
          <a:p>
            <a:pPr lvl="1">
              <a:buNone/>
            </a:pPr>
            <a:r>
              <a:rPr lang="zh-CN" altLang="en-US" dirty="0" smtClean="0">
                <a:latin typeface="+mn-ea"/>
              </a:rPr>
              <a:t>  关注问题，不在乎手段（统计、代数、逻辑、几何）</a:t>
            </a:r>
            <a:endParaRPr lang="en-US" altLang="zh-CN" dirty="0" smtClean="0">
              <a:latin typeface="+mn-ea"/>
            </a:endParaRPr>
          </a:p>
          <a:p>
            <a:pPr lvl="1"/>
            <a:r>
              <a:rPr lang="zh-CN" altLang="en-US" b="1" dirty="0" smtClean="0">
                <a:solidFill>
                  <a:srgbClr val="C00000"/>
                </a:solidFill>
                <a:latin typeface="+mn-ea"/>
              </a:rPr>
              <a:t>应用统计学的分支</a:t>
            </a:r>
            <a:r>
              <a:rPr lang="zh-CN" altLang="en-US" dirty="0" smtClean="0">
                <a:latin typeface="+mn-ea"/>
              </a:rPr>
              <a:t>（统计学家）</a:t>
            </a:r>
            <a:endParaRPr lang="en-US" altLang="zh-CN" dirty="0" smtClean="0">
              <a:latin typeface="+mn-ea"/>
            </a:endParaRPr>
          </a:p>
          <a:p>
            <a:pPr lvl="1">
              <a:buNone/>
            </a:pPr>
            <a:r>
              <a:rPr lang="zh-CN" altLang="en-US" dirty="0" smtClean="0">
                <a:latin typeface="+mn-ea"/>
              </a:rPr>
              <a:t>  关注算法、不在乎实用</a:t>
            </a:r>
            <a:endParaRPr lang="en-US" altLang="zh-CN" dirty="0" smtClean="0">
              <a:latin typeface="+mn-ea"/>
            </a:endParaRPr>
          </a:p>
          <a:p>
            <a:r>
              <a:rPr lang="zh-CN" altLang="en-US" sz="2800" b="1" dirty="0" smtClean="0">
                <a:solidFill>
                  <a:srgbClr val="000099"/>
                </a:solidFill>
              </a:rPr>
              <a:t>经典统计学（频率主义）</a:t>
            </a:r>
            <a:endParaRPr lang="en-US" altLang="zh-CN" sz="2800" b="1" dirty="0" smtClean="0">
              <a:solidFill>
                <a:srgbClr val="000099"/>
              </a:solidFill>
            </a:endParaRPr>
          </a:p>
          <a:p>
            <a:pPr lvl="1"/>
            <a:r>
              <a:rPr lang="zh-CN" altLang="en-US" dirty="0" smtClean="0">
                <a:latin typeface="+mn-ea"/>
              </a:rPr>
              <a:t>足够测量，无需构建模型</a:t>
            </a:r>
            <a:endParaRPr lang="en-US" altLang="zh-CN" dirty="0" smtClean="0">
              <a:latin typeface="+mn-ea"/>
            </a:endParaRPr>
          </a:p>
          <a:p>
            <a:pPr lvl="1"/>
            <a:r>
              <a:rPr lang="zh-CN" altLang="en-US" dirty="0" smtClean="0">
                <a:latin typeface="+mn-ea"/>
              </a:rPr>
              <a:t>适合小型问题（少量参数）</a:t>
            </a:r>
            <a:endParaRPr lang="en-US" altLang="zh-CN" dirty="0" smtClean="0">
              <a:latin typeface="+mn-ea"/>
            </a:endParaRPr>
          </a:p>
          <a:p>
            <a:pPr lvl="1"/>
            <a:r>
              <a:rPr lang="zh-CN" altLang="en-US" dirty="0" smtClean="0">
                <a:latin typeface="+mn-ea"/>
              </a:rPr>
              <a:t>可解释</a:t>
            </a:r>
            <a:endParaRPr lang="en-US" altLang="zh-CN" dirty="0" smtClean="0">
              <a:latin typeface="+mn-ea"/>
            </a:endParaRPr>
          </a:p>
          <a:p>
            <a:pPr lvl="1"/>
            <a:r>
              <a:rPr lang="zh-CN" altLang="en-US" b="1" dirty="0" smtClean="0">
                <a:solidFill>
                  <a:srgbClr val="0070C0"/>
                </a:solidFill>
                <a:latin typeface="+mn-ea"/>
              </a:rPr>
              <a:t>但复杂问题数据稀疏？举例</a:t>
            </a:r>
            <a:endParaRPr lang="en-US" altLang="zh-CN" b="1" dirty="0" smtClean="0">
              <a:solidFill>
                <a:srgbClr val="0070C0"/>
              </a:solidFill>
              <a:latin typeface="+mn-ea"/>
            </a:endParaRPr>
          </a:p>
        </p:txBody>
      </p:sp>
      <p:sp>
        <p:nvSpPr>
          <p:cNvPr id="14" name="椭圆 13"/>
          <p:cNvSpPr/>
          <p:nvPr/>
        </p:nvSpPr>
        <p:spPr>
          <a:xfrm>
            <a:off x="6012160" y="2841781"/>
            <a:ext cx="2250250" cy="93610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rPr>
              <a:t>机器学习</a:t>
            </a:r>
            <a:endParaRPr lang="zh-CN" altLang="en-US" sz="2400" b="1" dirty="0">
              <a:solidFill>
                <a:schemeClr val="bg1"/>
              </a:solidFill>
            </a:endParaRPr>
          </a:p>
        </p:txBody>
      </p:sp>
      <p:cxnSp>
        <p:nvCxnSpPr>
          <p:cNvPr id="16" name="直接箭头连接符 15"/>
          <p:cNvCxnSpPr>
            <a:stCxn id="14" idx="4"/>
            <a:endCxn id="22" idx="0"/>
          </p:cNvCxnSpPr>
          <p:nvPr/>
        </p:nvCxnSpPr>
        <p:spPr>
          <a:xfrm flipH="1">
            <a:off x="6228185" y="3777884"/>
            <a:ext cx="909101" cy="2520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23" idx="0"/>
          </p:cNvCxnSpPr>
          <p:nvPr/>
        </p:nvCxnSpPr>
        <p:spPr>
          <a:xfrm>
            <a:off x="7380312" y="3759882"/>
            <a:ext cx="864096" cy="2700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5508104" y="4029912"/>
            <a:ext cx="1440160" cy="64807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bg1"/>
                </a:solidFill>
              </a:rPr>
              <a:t>AI</a:t>
            </a:r>
            <a:r>
              <a:rPr lang="zh-CN" altLang="en-US" sz="2000" b="1" dirty="0" smtClean="0">
                <a:solidFill>
                  <a:schemeClr val="bg1"/>
                </a:solidFill>
              </a:rPr>
              <a:t>分支</a:t>
            </a:r>
            <a:endParaRPr lang="zh-CN" altLang="en-US" sz="2000" b="1" dirty="0">
              <a:solidFill>
                <a:schemeClr val="bg1"/>
              </a:solidFill>
            </a:endParaRPr>
          </a:p>
        </p:txBody>
      </p:sp>
      <p:sp>
        <p:nvSpPr>
          <p:cNvPr id="23" name="圆角矩形 22"/>
          <p:cNvSpPr/>
          <p:nvPr/>
        </p:nvSpPr>
        <p:spPr>
          <a:xfrm>
            <a:off x="7524328" y="4029912"/>
            <a:ext cx="1440160" cy="64807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rPr>
              <a:t>统计学分支</a:t>
            </a:r>
            <a:endParaRPr lang="zh-CN" altLang="en-US" sz="2400" b="1"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41480"/>
            <a:ext cx="7772400" cy="587220"/>
          </a:xfrm>
        </p:spPr>
        <p:txBody>
          <a:bodyPr>
            <a:normAutofit fontScale="90000"/>
          </a:bodyPr>
          <a:lstStyle/>
          <a:p>
            <a:r>
              <a:rPr lang="zh-CN" altLang="en-US" sz="3600" dirty="0" smtClean="0"/>
              <a:t>机器学习 </a:t>
            </a:r>
            <a:r>
              <a:rPr lang="en-US" altLang="zh-CN" sz="3600" dirty="0" smtClean="0"/>
              <a:t>vs. </a:t>
            </a:r>
            <a:r>
              <a:rPr lang="zh-CN" altLang="en-US" sz="3600" dirty="0" smtClean="0"/>
              <a:t>经典统计学</a:t>
            </a:r>
            <a:endParaRPr lang="zh-CN" altLang="en-US" sz="3600" dirty="0"/>
          </a:p>
        </p:txBody>
      </p:sp>
      <p:sp>
        <p:nvSpPr>
          <p:cNvPr id="3" name="内容占位符 2"/>
          <p:cNvSpPr>
            <a:spLocks noGrp="1"/>
          </p:cNvSpPr>
          <p:nvPr>
            <p:ph sz="quarter" idx="1"/>
          </p:nvPr>
        </p:nvSpPr>
        <p:spPr>
          <a:xfrm>
            <a:off x="616024" y="735546"/>
            <a:ext cx="7772400" cy="3996444"/>
          </a:xfrm>
        </p:spPr>
        <p:txBody>
          <a:bodyPr>
            <a:normAutofit fontScale="92500" lnSpcReduction="20000"/>
          </a:bodyPr>
          <a:lstStyle/>
          <a:p>
            <a:pPr>
              <a:buNone/>
            </a:pPr>
            <a:r>
              <a:rPr lang="zh-CN" altLang="en-US" dirty="0" smtClean="0"/>
              <a:t>欠拟合（偏差大）   过拟合（方差大）     参数优化</a:t>
            </a: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pPr>
              <a:buNone/>
            </a:pPr>
            <a:endParaRPr lang="en-US" altLang="zh-CN" dirty="0" smtClean="0"/>
          </a:p>
          <a:p>
            <a:pPr>
              <a:buNone/>
            </a:pPr>
            <a:r>
              <a:rPr lang="zh-CN" altLang="en-US" sz="2400" dirty="0" smtClean="0"/>
              <a:t>目前，金融行业模型</a:t>
            </a:r>
            <a:endParaRPr lang="en-US" altLang="zh-CN" sz="2400" dirty="0" smtClean="0"/>
          </a:p>
          <a:p>
            <a:pPr>
              <a:buNone/>
            </a:pPr>
            <a:r>
              <a:rPr lang="zh-CN" altLang="en-US" sz="2400" dirty="0" smtClean="0"/>
              <a:t>（特别是</a:t>
            </a:r>
            <a:r>
              <a:rPr lang="zh-CN" altLang="en-US" sz="2400" b="1" dirty="0" smtClean="0">
                <a:solidFill>
                  <a:srgbClr val="000099"/>
                </a:solidFill>
              </a:rPr>
              <a:t>风险控制</a:t>
            </a:r>
            <a:r>
              <a:rPr lang="zh-CN" altLang="en-US" sz="2400" dirty="0" smtClean="0"/>
              <a:t>）              </a:t>
            </a:r>
            <a:endParaRPr lang="en-US" altLang="zh-CN" sz="2400" dirty="0" smtClean="0"/>
          </a:p>
          <a:p>
            <a:r>
              <a:rPr lang="zh-CN" altLang="en-US" sz="2400" dirty="0" smtClean="0"/>
              <a:t>基于计量经济学理论</a:t>
            </a:r>
            <a:endParaRPr lang="en-US" altLang="zh-CN" sz="2400" dirty="0" smtClean="0"/>
          </a:p>
          <a:p>
            <a:r>
              <a:rPr lang="zh-CN" altLang="en-US" sz="2400" b="1" dirty="0" smtClean="0">
                <a:solidFill>
                  <a:srgbClr val="000099"/>
                </a:solidFill>
              </a:rPr>
              <a:t>统计学</a:t>
            </a:r>
            <a:r>
              <a:rPr lang="zh-CN" altLang="en-US" sz="2400" dirty="0" smtClean="0"/>
              <a:t>为主要分析方法</a:t>
            </a:r>
            <a:endParaRPr lang="en-US" altLang="zh-CN" sz="2800" dirty="0" smtClean="0"/>
          </a:p>
        </p:txBody>
      </p:sp>
      <p:pic>
        <p:nvPicPr>
          <p:cNvPr id="112642" name="Picture 2"/>
          <p:cNvPicPr>
            <a:picLocks noChangeAspect="1" noChangeArrowheads="1"/>
          </p:cNvPicPr>
          <p:nvPr/>
        </p:nvPicPr>
        <p:blipFill>
          <a:blip r:embed="rId3" cstate="print"/>
          <a:srcRect/>
          <a:stretch>
            <a:fillRect/>
          </a:stretch>
        </p:blipFill>
        <p:spPr bwMode="auto">
          <a:xfrm>
            <a:off x="539553" y="1167594"/>
            <a:ext cx="8208911" cy="1611759"/>
          </a:xfrm>
          <a:prstGeom prst="rect">
            <a:avLst/>
          </a:prstGeom>
          <a:noFill/>
          <a:ln w="9525">
            <a:noFill/>
            <a:miter lim="800000"/>
            <a:headEnd/>
            <a:tailEnd/>
          </a:ln>
        </p:spPr>
      </p:pic>
      <p:pic>
        <p:nvPicPr>
          <p:cNvPr id="6" name="图片 5" descr="无标题.png"/>
          <p:cNvPicPr>
            <a:picLocks noChangeAspect="1"/>
          </p:cNvPicPr>
          <p:nvPr/>
        </p:nvPicPr>
        <p:blipFill>
          <a:blip r:embed="rId4" cstate="print"/>
          <a:stretch>
            <a:fillRect/>
          </a:stretch>
        </p:blipFill>
        <p:spPr>
          <a:xfrm>
            <a:off x="4358560" y="3003798"/>
            <a:ext cx="4389904" cy="1998222"/>
          </a:xfrm>
          <a:prstGeom prst="rect">
            <a:avLst/>
          </a:prstGeom>
        </p:spPr>
      </p:pic>
      <p:sp>
        <p:nvSpPr>
          <p:cNvPr id="8" name="圆角矩形 7"/>
          <p:cNvSpPr/>
          <p:nvPr/>
        </p:nvSpPr>
        <p:spPr>
          <a:xfrm>
            <a:off x="6156176" y="1059582"/>
            <a:ext cx="2736304" cy="1836204"/>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8" name="Picture 8" descr="https://img.alicdn.com/imgextra/i1/3339867181/TB2d6F4BNSYBuNjSsphXXbGvVXa_!!3339867181.jpg"/>
          <p:cNvPicPr>
            <a:picLocks noChangeAspect="1" noChangeArrowheads="1"/>
          </p:cNvPicPr>
          <p:nvPr/>
        </p:nvPicPr>
        <p:blipFill>
          <a:blip r:embed="rId3" cstate="print"/>
          <a:srcRect/>
          <a:stretch>
            <a:fillRect/>
          </a:stretch>
        </p:blipFill>
        <p:spPr bwMode="auto">
          <a:xfrm>
            <a:off x="328474" y="2895786"/>
            <a:ext cx="3811478" cy="2160240"/>
          </a:xfrm>
          <a:prstGeom prst="rect">
            <a:avLst/>
          </a:prstGeom>
          <a:noFill/>
        </p:spPr>
      </p:pic>
      <p:sp>
        <p:nvSpPr>
          <p:cNvPr id="2" name="标题 1"/>
          <p:cNvSpPr>
            <a:spLocks noGrp="1"/>
          </p:cNvSpPr>
          <p:nvPr>
            <p:ph type="title"/>
          </p:nvPr>
        </p:nvSpPr>
        <p:spPr>
          <a:xfrm>
            <a:off x="539552" y="87474"/>
            <a:ext cx="7772400" cy="597713"/>
          </a:xfrm>
        </p:spPr>
        <p:txBody>
          <a:bodyPr>
            <a:normAutofit fontScale="90000"/>
          </a:bodyPr>
          <a:lstStyle/>
          <a:p>
            <a:r>
              <a:rPr lang="zh-CN" altLang="en-US" sz="3600" dirty="0" smtClean="0"/>
              <a:t>机器学习（</a:t>
            </a:r>
            <a:r>
              <a:rPr lang="en-US" altLang="zh-CN" sz="3600" dirty="0" smtClean="0"/>
              <a:t>AI</a:t>
            </a:r>
            <a:r>
              <a:rPr lang="zh-CN" altLang="en-US" sz="3600" dirty="0" smtClean="0"/>
              <a:t>分支）</a:t>
            </a:r>
            <a:endParaRPr lang="zh-CN" altLang="en-US" sz="3600" dirty="0"/>
          </a:p>
        </p:txBody>
      </p:sp>
      <p:sp>
        <p:nvSpPr>
          <p:cNvPr id="3" name="内容占位符 2"/>
          <p:cNvSpPr>
            <a:spLocks noGrp="1"/>
          </p:cNvSpPr>
          <p:nvPr>
            <p:ph sz="quarter" idx="1"/>
          </p:nvPr>
        </p:nvSpPr>
        <p:spPr>
          <a:xfrm>
            <a:off x="611560" y="843558"/>
            <a:ext cx="8280920" cy="3591018"/>
          </a:xfrm>
        </p:spPr>
        <p:txBody>
          <a:bodyPr>
            <a:normAutofit/>
          </a:bodyPr>
          <a:lstStyle/>
          <a:p>
            <a:r>
              <a:rPr lang="zh-CN" altLang="en-US" sz="2000" dirty="0" smtClean="0"/>
              <a:t>“</a:t>
            </a:r>
            <a:r>
              <a:rPr lang="en-US" altLang="zh-CN" sz="2000" dirty="0" smtClean="0"/>
              <a:t>Machine Learning is the study of computer algorithms that improve automatically through </a:t>
            </a:r>
            <a:r>
              <a:rPr lang="en-US" altLang="zh-CN" sz="2000" b="1" dirty="0" smtClean="0">
                <a:solidFill>
                  <a:srgbClr val="000099"/>
                </a:solidFill>
              </a:rPr>
              <a:t>experience</a:t>
            </a:r>
            <a:r>
              <a:rPr lang="en-US" altLang="zh-CN" sz="2000" dirty="0" smtClean="0"/>
              <a:t>. </a:t>
            </a:r>
            <a:r>
              <a:rPr lang="zh-CN" altLang="en-US" sz="2000" dirty="0" smtClean="0"/>
              <a:t>”</a:t>
            </a:r>
            <a:r>
              <a:rPr lang="en-US" altLang="zh-CN" sz="2000" dirty="0" smtClean="0"/>
              <a:t> [Tom Mitchell</a:t>
            </a:r>
            <a:r>
              <a:rPr lang="zh-CN" altLang="en-US" sz="2000" dirty="0" smtClean="0"/>
              <a:t>，</a:t>
            </a:r>
            <a:r>
              <a:rPr lang="en-US" altLang="zh-CN" sz="2000" dirty="0" smtClean="0"/>
              <a:t>1997]</a:t>
            </a:r>
          </a:p>
          <a:p>
            <a:r>
              <a:rPr lang="zh-CN" altLang="en-US" sz="2400" b="1" dirty="0" smtClean="0">
                <a:solidFill>
                  <a:srgbClr val="000099"/>
                </a:solidFill>
              </a:rPr>
              <a:t>从示例（</a:t>
            </a:r>
            <a:r>
              <a:rPr lang="en-US" altLang="zh-CN" sz="2400" b="1" dirty="0" smtClean="0">
                <a:solidFill>
                  <a:srgbClr val="000099"/>
                </a:solidFill>
              </a:rPr>
              <a:t>instance</a:t>
            </a:r>
            <a:r>
              <a:rPr lang="zh-CN" altLang="en-US" sz="2400" b="1" dirty="0" smtClean="0">
                <a:solidFill>
                  <a:srgbClr val="000099"/>
                </a:solidFill>
              </a:rPr>
              <a:t>）中学习</a:t>
            </a:r>
            <a:endParaRPr lang="en-US" altLang="zh-CN" sz="2400" b="1" dirty="0" smtClean="0">
              <a:solidFill>
                <a:srgbClr val="000099"/>
              </a:solidFill>
            </a:endParaRPr>
          </a:p>
          <a:p>
            <a:r>
              <a:rPr lang="zh-CN" altLang="en-US" sz="2400" b="1" dirty="0" smtClean="0">
                <a:solidFill>
                  <a:srgbClr val="000099"/>
                </a:solidFill>
              </a:rPr>
              <a:t>何为示例？标签？</a:t>
            </a:r>
            <a:endParaRPr lang="en-US" altLang="zh-CN" sz="2400" b="1" dirty="0" smtClean="0">
              <a:solidFill>
                <a:srgbClr val="000099"/>
              </a:solidFill>
            </a:endParaRPr>
          </a:p>
          <a:p>
            <a:r>
              <a:rPr lang="zh-CN" altLang="en-US" sz="2400" b="1" dirty="0" smtClean="0">
                <a:solidFill>
                  <a:srgbClr val="000099"/>
                </a:solidFill>
              </a:rPr>
              <a:t>特征工程（重要）</a:t>
            </a:r>
            <a:endParaRPr lang="en-US" altLang="zh-CN" sz="2400" b="1" dirty="0" smtClean="0">
              <a:solidFill>
                <a:srgbClr val="000099"/>
              </a:solidFill>
            </a:endParaRPr>
          </a:p>
          <a:p>
            <a:endParaRPr lang="en-US" altLang="zh-CN" sz="2400" dirty="0" smtClean="0"/>
          </a:p>
          <a:p>
            <a:endParaRPr lang="en-US" altLang="zh-CN" sz="2400" dirty="0" smtClean="0"/>
          </a:p>
          <a:p>
            <a:endParaRPr lang="en-US" altLang="zh-CN" sz="2400" dirty="0" smtClean="0"/>
          </a:p>
          <a:p>
            <a:endParaRPr lang="en-US" altLang="zh-CN" sz="2400" dirty="0" smtClean="0"/>
          </a:p>
          <a:p>
            <a:pPr>
              <a:buNone/>
            </a:pPr>
            <a:endParaRPr lang="en-US" altLang="zh-CN" sz="2400" dirty="0" smtClean="0"/>
          </a:p>
        </p:txBody>
      </p:sp>
      <p:pic>
        <p:nvPicPr>
          <p:cNvPr id="81924" name="Picture 4" descr="https://timgsa.baidu.com/timg?image&amp;quality=80&amp;size=b9999_10000&amp;sec=1533232559841&amp;di=eb08442898afced1b1f1f42a266e7390&amp;imgtype=0&amp;src=http%3A%2F%2Fi3.hexun.com%2F2018-08-01%2F193651023.jpg"/>
          <p:cNvPicPr>
            <a:picLocks noChangeAspect="1" noChangeArrowheads="1"/>
          </p:cNvPicPr>
          <p:nvPr/>
        </p:nvPicPr>
        <p:blipFill>
          <a:blip r:embed="rId4" cstate="print"/>
          <a:srcRect/>
          <a:stretch>
            <a:fillRect/>
          </a:stretch>
        </p:blipFill>
        <p:spPr bwMode="auto">
          <a:xfrm>
            <a:off x="6660233" y="3165816"/>
            <a:ext cx="1997909" cy="1728192"/>
          </a:xfrm>
          <a:prstGeom prst="rect">
            <a:avLst/>
          </a:prstGeom>
          <a:noFill/>
        </p:spPr>
      </p:pic>
      <p:pic>
        <p:nvPicPr>
          <p:cNvPr id="81926" name="Picture 6" descr="https://timgsa.baidu.com/timg?image&amp;quality=80&amp;size=b9999_10000&amp;sec=1533232968841&amp;di=f86810ac01dc9d323897905efe6dec0a&amp;imgtype=0&amp;src=http%3A%2F%2Fs9.rr.itc.cn%2Fr%2FwapChange%2F20165_3_11%2Fa4ghep3248364181352.jpg"/>
          <p:cNvPicPr>
            <a:picLocks noChangeAspect="1" noChangeArrowheads="1"/>
          </p:cNvPicPr>
          <p:nvPr/>
        </p:nvPicPr>
        <p:blipFill>
          <a:blip r:embed="rId5" cstate="print"/>
          <a:srcRect/>
          <a:stretch>
            <a:fillRect/>
          </a:stretch>
        </p:blipFill>
        <p:spPr bwMode="auto">
          <a:xfrm>
            <a:off x="4427984" y="2895787"/>
            <a:ext cx="1728192" cy="2057183"/>
          </a:xfrm>
          <a:prstGeom prst="rect">
            <a:avLst/>
          </a:prstGeom>
          <a:noFill/>
        </p:spPr>
      </p:pic>
      <p:pic>
        <p:nvPicPr>
          <p:cNvPr id="11" name="图片 10" descr="无标题.png"/>
          <p:cNvPicPr>
            <a:picLocks noChangeAspect="1"/>
          </p:cNvPicPr>
          <p:nvPr/>
        </p:nvPicPr>
        <p:blipFill>
          <a:blip r:embed="rId6" cstate="print"/>
          <a:stretch>
            <a:fillRect/>
          </a:stretch>
        </p:blipFill>
        <p:spPr>
          <a:xfrm>
            <a:off x="5436096" y="1599642"/>
            <a:ext cx="3456384" cy="122061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金融领域的特征举例</a:t>
            </a:r>
            <a:endParaRPr lang="zh-CN" altLang="en-US" dirty="0"/>
          </a:p>
        </p:txBody>
      </p:sp>
      <p:sp>
        <p:nvSpPr>
          <p:cNvPr id="3" name="内容占位符 2"/>
          <p:cNvSpPr>
            <a:spLocks noGrp="1"/>
          </p:cNvSpPr>
          <p:nvPr>
            <p:ph sz="quarter" idx="1"/>
          </p:nvPr>
        </p:nvSpPr>
        <p:spPr/>
        <p:txBody>
          <a:bodyPr/>
          <a:lstStyle/>
          <a:p>
            <a:r>
              <a:rPr lang="zh-CN" altLang="en-US" sz="2800" dirty="0" smtClean="0"/>
              <a:t>多因子选股模型中常用的组合特征及逻辑</a:t>
            </a:r>
            <a:endParaRPr lang="zh-CN" altLang="en-US" dirty="0"/>
          </a:p>
        </p:txBody>
      </p:sp>
      <p:pic>
        <p:nvPicPr>
          <p:cNvPr id="137218" name="Picture 2"/>
          <p:cNvPicPr>
            <a:picLocks noChangeAspect="1" noChangeArrowheads="1"/>
          </p:cNvPicPr>
          <p:nvPr/>
        </p:nvPicPr>
        <p:blipFill>
          <a:blip r:embed="rId2" cstate="print"/>
          <a:srcRect/>
          <a:stretch>
            <a:fillRect/>
          </a:stretch>
        </p:blipFill>
        <p:spPr bwMode="auto">
          <a:xfrm>
            <a:off x="179514" y="1815666"/>
            <a:ext cx="8784975" cy="22080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46557</TotalTime>
  <Words>2623</Words>
  <Application>Microsoft Office PowerPoint</Application>
  <PresentationFormat>全屏显示(16:9)</PresentationFormat>
  <Paragraphs>561</Paragraphs>
  <Slides>52</Slides>
  <Notes>51</Notes>
  <HiddenSlides>0</HiddenSlides>
  <MMClips>0</MMClips>
  <ScaleCrop>false</ScaleCrop>
  <HeadingPairs>
    <vt:vector size="4" baseType="variant">
      <vt:variant>
        <vt:lpstr>主题</vt:lpstr>
      </vt:variant>
      <vt:variant>
        <vt:i4>1</vt:i4>
      </vt:variant>
      <vt:variant>
        <vt:lpstr>幻灯片标题</vt:lpstr>
      </vt:variant>
      <vt:variant>
        <vt:i4>52</vt:i4>
      </vt:variant>
    </vt:vector>
  </HeadingPairs>
  <TitlesOfParts>
    <vt:vector size="53" baseType="lpstr">
      <vt:lpstr>平衡</vt:lpstr>
      <vt:lpstr>机器学习+金融=？ ——金融领域中的机器学习技术</vt:lpstr>
      <vt:lpstr>内容</vt:lpstr>
      <vt:lpstr>人工智能（AI）</vt:lpstr>
      <vt:lpstr>AI科学的分支</vt:lpstr>
      <vt:lpstr>机器学习——无处不在</vt:lpstr>
      <vt:lpstr>机器学习</vt:lpstr>
      <vt:lpstr>机器学习 vs. 经典统计学</vt:lpstr>
      <vt:lpstr>机器学习（AI分支）</vt:lpstr>
      <vt:lpstr>金融领域的特征举例</vt:lpstr>
      <vt:lpstr>幻灯片 10</vt:lpstr>
      <vt:lpstr>机器学习任务</vt:lpstr>
      <vt:lpstr>各种机器学习范式</vt:lpstr>
      <vt:lpstr>监督学习（Supervised Learning）</vt:lpstr>
      <vt:lpstr>分类算法——Logistic（对数几率）回归</vt:lpstr>
      <vt:lpstr>Logistic回归在金融中的应用</vt:lpstr>
      <vt:lpstr>分类算法-SVM(Support Vector Machine)</vt:lpstr>
      <vt:lpstr>SVM在金融中的应用</vt:lpstr>
      <vt:lpstr>算法介绍——决策树(Decision Tree)</vt:lpstr>
      <vt:lpstr>决策树在金融中的应用</vt:lpstr>
      <vt:lpstr>算法介绍——贝叶斯</vt:lpstr>
      <vt:lpstr>贝叶斯定理在金融中的应用</vt:lpstr>
      <vt:lpstr>无监督学习（Unsupervised Learning）</vt:lpstr>
      <vt:lpstr>聚类算法——K-means</vt:lpstr>
      <vt:lpstr>聚类在金融中的应用</vt:lpstr>
      <vt:lpstr>聚类在金融中的应用</vt:lpstr>
      <vt:lpstr>半监督学习（Semi-Supervised Learning）</vt:lpstr>
      <vt:lpstr>主动学习（Active Learning）</vt:lpstr>
      <vt:lpstr>主动学习在金融中的应用</vt:lpstr>
      <vt:lpstr>迁移学习</vt:lpstr>
      <vt:lpstr>迁移学习在金融中的应用</vt:lpstr>
      <vt:lpstr>多示例学习（Multi-Instance Learning）</vt:lpstr>
      <vt:lpstr>多标记学习（Multi-Label Learning）</vt:lpstr>
      <vt:lpstr>多示例多标记学习</vt:lpstr>
      <vt:lpstr>强化学习（Reinforcement Learning）</vt:lpstr>
      <vt:lpstr>强化学习在金融中的应用</vt:lpstr>
      <vt:lpstr>深度学习（Deep Learning）</vt:lpstr>
      <vt:lpstr>深度学习（续）</vt:lpstr>
      <vt:lpstr>深度学习在金融中的应用</vt:lpstr>
      <vt:lpstr>广度学习（Broad Learning）</vt:lpstr>
      <vt:lpstr>自然语言处理技术（NLP）</vt:lpstr>
      <vt:lpstr>总结：潜在应用场景</vt:lpstr>
      <vt:lpstr>幻灯片 42</vt:lpstr>
      <vt:lpstr>幻灯片 43</vt:lpstr>
      <vt:lpstr>幻灯片 44</vt:lpstr>
      <vt:lpstr>应用（4）——个性化服务</vt:lpstr>
      <vt:lpstr>幻灯片 46</vt:lpstr>
      <vt:lpstr>幻灯片 47</vt:lpstr>
      <vt:lpstr>应用（7）——产品推荐</vt:lpstr>
      <vt:lpstr>如下场景应用何种机器学习方法？</vt:lpstr>
      <vt:lpstr>AI投研领域</vt:lpstr>
      <vt:lpstr>AI对金融领域的影响</vt:lpstr>
      <vt:lpstr>结论</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Social Network Analysis and Mining</dc:title>
  <dc:creator>Chen</dc:creator>
  <cp:lastModifiedBy>Chen</cp:lastModifiedBy>
  <cp:revision>304</cp:revision>
  <dcterms:created xsi:type="dcterms:W3CDTF">2017-08-16T03:44:12Z</dcterms:created>
  <dcterms:modified xsi:type="dcterms:W3CDTF">2018-08-20T07:08:59Z</dcterms:modified>
</cp:coreProperties>
</file>